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862655243235067E-2"/>
          <c:y val="3.4689403741222834E-2"/>
          <c:w val="0.58376985638940571"/>
          <c:h val="0.87439299395039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коронарографий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Выявлено ИБС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</c:v>
                </c:pt>
                <c:pt idx="1">
                  <c:v>11</c:v>
                </c:pt>
                <c:pt idx="2">
                  <c:v>11</c:v>
                </c:pt>
                <c:pt idx="3">
                  <c:v>5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657024"/>
        <c:axId val="144658816"/>
      </c:barChart>
      <c:catAx>
        <c:axId val="144657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44658816"/>
        <c:crosses val="autoZero"/>
        <c:auto val="1"/>
        <c:lblAlgn val="ctr"/>
        <c:lblOffset val="100"/>
        <c:noMultiLvlLbl val="0"/>
      </c:catAx>
      <c:valAx>
        <c:axId val="144658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657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FCB4-C1F0-4199-B41E-379DC7DF72F8}" type="datetimeFigureOut">
              <a:rPr lang="ru-RU" smtClean="0"/>
              <a:t>27.05.2015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2C3-15C9-46F5-9408-340507ABC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33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FCB4-C1F0-4199-B41E-379DC7DF72F8}" type="datetimeFigureOut">
              <a:rPr lang="ru-RU" smtClean="0"/>
              <a:t>27.05.2015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2C3-15C9-46F5-9408-340507ABC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46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FCB4-C1F0-4199-B41E-379DC7DF72F8}" type="datetimeFigureOut">
              <a:rPr lang="ru-RU" smtClean="0"/>
              <a:t>27.05.2015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2C3-15C9-46F5-9408-340507ABC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39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FCB4-C1F0-4199-B41E-379DC7DF72F8}" type="datetimeFigureOut">
              <a:rPr lang="ru-RU" smtClean="0"/>
              <a:t>27.05.2015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2C3-15C9-46F5-9408-340507ABC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67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FCB4-C1F0-4199-B41E-379DC7DF72F8}" type="datetimeFigureOut">
              <a:rPr lang="ru-RU" smtClean="0"/>
              <a:t>27.05.2015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2C3-15C9-46F5-9408-340507ABC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01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FCB4-C1F0-4199-B41E-379DC7DF72F8}" type="datetimeFigureOut">
              <a:rPr lang="ru-RU" smtClean="0"/>
              <a:t>27.05.2015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2C3-15C9-46F5-9408-340507ABC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1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FCB4-C1F0-4199-B41E-379DC7DF72F8}" type="datetimeFigureOut">
              <a:rPr lang="ru-RU" smtClean="0"/>
              <a:t>27.05.2015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2C3-15C9-46F5-9408-340507ABC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10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FCB4-C1F0-4199-B41E-379DC7DF72F8}" type="datetimeFigureOut">
              <a:rPr lang="ru-RU" smtClean="0"/>
              <a:t>27.05.2015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2C3-15C9-46F5-9408-340507ABC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35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FCB4-C1F0-4199-B41E-379DC7DF72F8}" type="datetimeFigureOut">
              <a:rPr lang="ru-RU" smtClean="0"/>
              <a:t>27.05.2015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2C3-15C9-46F5-9408-340507ABC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25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FCB4-C1F0-4199-B41E-379DC7DF72F8}" type="datetimeFigureOut">
              <a:rPr lang="ru-RU" smtClean="0"/>
              <a:t>27.05.2015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2C3-15C9-46F5-9408-340507ABC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09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FCB4-C1F0-4199-B41E-379DC7DF72F8}" type="datetimeFigureOut">
              <a:rPr lang="ru-RU" smtClean="0"/>
              <a:t>27.05.2015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B2C3-15C9-46F5-9408-340507ABC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28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4FCB4-C1F0-4199-B41E-379DC7DF72F8}" type="datetimeFigureOut">
              <a:rPr lang="ru-RU" smtClean="0"/>
              <a:t>27.05.2015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B2C3-15C9-46F5-9408-340507ABC5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80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ownloads\METs\Бои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9036496" cy="48245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Особенности велоэргометрии в практике врачебно-летной экспертизы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Б.Г. Потиевский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А.Ю. Кузьмина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008313" cy="1080120"/>
          </a:xfrm>
        </p:spPr>
        <p:txBody>
          <a:bodyPr>
            <a:noAutofit/>
          </a:bodyPr>
          <a:lstStyle/>
          <a:p>
            <a:r>
              <a:rPr lang="ru-RU" sz="1600" dirty="0" smtClean="0"/>
              <a:t>ОЦЕНКА РЕЗУЛЬТАТОВ </a:t>
            </a:r>
            <a:r>
              <a:rPr lang="ru-RU" dirty="0" smtClean="0"/>
              <a:t>ВЭМ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 smtClean="0"/>
              <a:t> ПРИ ЗАМЕДЛЕННОЙ </a:t>
            </a:r>
            <a:r>
              <a:rPr lang="ru-RU" sz="1600" dirty="0"/>
              <a:t>РЕАКЦИИ </a:t>
            </a:r>
            <a:r>
              <a:rPr lang="ru-RU" sz="1600" dirty="0" smtClean="0"/>
              <a:t>ЧСС НА УВЕЛИЧЕНИЕ НАГРУЗКИ – СЛОЖНАЯ ЗАДАЧА</a:t>
            </a:r>
            <a:endParaRPr lang="ru-RU" sz="1600" dirty="0"/>
          </a:p>
        </p:txBody>
      </p:sp>
      <p:pic>
        <p:nvPicPr>
          <p:cNvPr id="7170" name="Picture 2" descr="D:\Users\User\YandexDisk\METs\ПЫТКА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3077523"/>
            <a:ext cx="3528392" cy="32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4186808" cy="442535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Причины медленного нарастания ЧСС  при ВЭМ:</a:t>
            </a:r>
          </a:p>
          <a:p>
            <a:pPr marL="342900" indent="-342900">
              <a:buAutoNum type="arabicPeriod"/>
            </a:pPr>
            <a:r>
              <a:rPr lang="ru-RU" sz="1800" b="1" dirty="0" smtClean="0"/>
              <a:t>Прием медицинских препаратов (</a:t>
            </a:r>
            <a:r>
              <a:rPr lang="el-GR" sz="1800" b="1" dirty="0" smtClean="0"/>
              <a:t>β</a:t>
            </a:r>
            <a:r>
              <a:rPr lang="ru-RU" sz="1800" b="1" dirty="0" smtClean="0"/>
              <a:t>-</a:t>
            </a:r>
            <a:r>
              <a:rPr lang="ru-RU" sz="1800" b="1" dirty="0" err="1" smtClean="0"/>
              <a:t>адреноблокаторов</a:t>
            </a:r>
            <a:r>
              <a:rPr lang="ru-RU" sz="1800" b="1" dirty="0" smtClean="0"/>
              <a:t>)</a:t>
            </a:r>
          </a:p>
          <a:p>
            <a:pPr marL="342900" indent="-342900">
              <a:buAutoNum type="arabicPeriod"/>
            </a:pPr>
            <a:r>
              <a:rPr lang="ru-RU" sz="1800" b="1" dirty="0" smtClean="0"/>
              <a:t>Снижение </a:t>
            </a:r>
            <a:r>
              <a:rPr lang="ru-RU" sz="1800" b="1" dirty="0" err="1" smtClean="0"/>
              <a:t>хронотропного</a:t>
            </a:r>
            <a:r>
              <a:rPr lang="ru-RU" sz="1800" b="1" dirty="0" smtClean="0"/>
              <a:t> резерва сердца (ЧСС не превышает 120±5 уд./мин)</a:t>
            </a:r>
          </a:p>
          <a:p>
            <a:pPr marL="342900" indent="-342900">
              <a:buAutoNum type="arabicPeriod"/>
            </a:pPr>
            <a:r>
              <a:rPr lang="ru-RU" sz="1800" b="1" dirty="0" smtClean="0"/>
              <a:t>Высокая физическая работоспособность</a:t>
            </a:r>
          </a:p>
          <a:p>
            <a:pPr marL="342900" indent="-342900">
              <a:buAutoNum type="arabicPeriod"/>
            </a:pPr>
            <a:r>
              <a:rPr lang="ru-RU" sz="1800" b="1" dirty="0" smtClean="0"/>
              <a:t>Синдром слабости СУ</a:t>
            </a:r>
          </a:p>
          <a:p>
            <a:endParaRPr lang="ru-RU" sz="1800" b="1" dirty="0"/>
          </a:p>
        </p:txBody>
      </p:sp>
      <p:pic>
        <p:nvPicPr>
          <p:cNvPr id="7171" name="Picture 3" descr="D:\Users\User\YandexDisk\METs\МОЛЧАНИЕ ЯГНЯ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5486"/>
            <a:ext cx="3497716" cy="24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9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/>
          <a:lstStyle/>
          <a:p>
            <a:r>
              <a:rPr lang="ru-RU" dirty="0" smtClean="0"/>
              <a:t>ОЦЕНКА ФИЗИЧЕСКОЙ РАБОТОСПОСОБНОСТИ</a:t>
            </a:r>
            <a:endParaRPr lang="ru-RU" dirty="0"/>
          </a:p>
        </p:txBody>
      </p:sp>
      <p:pic>
        <p:nvPicPr>
          <p:cNvPr id="8194" name="Picture 2" descr="D:\Users\User\YandexDisk\METs\kak-rabotaet-serdce_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172633" cy="230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ХР </a:t>
            </a:r>
            <a:r>
              <a:rPr lang="ru-RU" sz="1600" b="1" dirty="0"/>
              <a:t>= ЧСС последней ступени - ЧСС </a:t>
            </a:r>
            <a:r>
              <a:rPr lang="ru-RU" sz="1600" b="1" dirty="0" smtClean="0"/>
              <a:t>исходная </a:t>
            </a:r>
            <a:r>
              <a:rPr lang="ru-RU" sz="1600" b="1" dirty="0"/>
              <a:t>(</a:t>
            </a:r>
            <a:r>
              <a:rPr lang="ru-RU" sz="1600" b="1" dirty="0" err="1"/>
              <a:t>Соорег</a:t>
            </a:r>
            <a:r>
              <a:rPr lang="ru-RU" sz="1600" b="1" dirty="0"/>
              <a:t>, 1975) </a:t>
            </a:r>
            <a:endParaRPr lang="ru-RU" sz="1600" b="1" dirty="0" smtClean="0"/>
          </a:p>
          <a:p>
            <a:r>
              <a:rPr lang="ru-RU" sz="1600" b="1" dirty="0"/>
              <a:t>Нормальный ХР составляет 75-90 ударов в минуту, при ИБС снижается до 60-65 ударов в минуту</a:t>
            </a:r>
          </a:p>
          <a:p>
            <a:endParaRPr lang="ru-RU" sz="1600" b="1" dirty="0" smtClean="0"/>
          </a:p>
          <a:p>
            <a:r>
              <a:rPr lang="ru-RU" sz="2000" b="1" dirty="0" smtClean="0"/>
              <a:t>ДП </a:t>
            </a:r>
            <a:r>
              <a:rPr lang="ru-RU" sz="1600" b="1" dirty="0" smtClean="0"/>
              <a:t>(двойное произведение) =  (</a:t>
            </a:r>
            <a:r>
              <a:rPr lang="ru-RU" sz="1600" b="1" dirty="0" err="1" smtClean="0"/>
              <a:t>АДсист</a:t>
            </a:r>
            <a:r>
              <a:rPr lang="ru-RU" sz="1600" b="1" dirty="0" smtClean="0"/>
              <a:t> </a:t>
            </a:r>
            <a:r>
              <a:rPr lang="ru-RU" sz="1600" b="1" dirty="0"/>
              <a:t>последней ступени х ЧСС последней ступени): </a:t>
            </a:r>
            <a:r>
              <a:rPr lang="ru-RU" sz="1600" b="1" dirty="0" smtClean="0"/>
              <a:t>100 (</a:t>
            </a:r>
            <a:r>
              <a:rPr lang="en-US" sz="1600" b="1" dirty="0" smtClean="0"/>
              <a:t>Robinson</a:t>
            </a:r>
            <a:r>
              <a:rPr lang="ru-RU" sz="1600" b="1" dirty="0"/>
              <a:t>,1967</a:t>
            </a:r>
            <a:r>
              <a:rPr lang="ru-RU" sz="1600" b="1" dirty="0" smtClean="0"/>
              <a:t>). </a:t>
            </a:r>
          </a:p>
          <a:p>
            <a:r>
              <a:rPr lang="ru-RU" sz="1600" b="1" dirty="0"/>
              <a:t>У здоровых мужчин </a:t>
            </a:r>
            <a:r>
              <a:rPr lang="ru-RU" sz="1600" b="1" dirty="0" smtClean="0"/>
              <a:t>ДП = </a:t>
            </a:r>
            <a:r>
              <a:rPr lang="ru-RU" sz="1600" b="1" dirty="0"/>
              <a:t>290-310 единиц, у больных ИБС снижается до 150 -278 единиц. </a:t>
            </a:r>
          </a:p>
        </p:txBody>
      </p:sp>
      <p:pic>
        <p:nvPicPr>
          <p:cNvPr id="8195" name="Picture 3" descr="D:\Users\User\YandexDisk\METs\СЕРДЕЧНЫЙ ВЫБРО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22910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436510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МОК=</a:t>
            </a:r>
            <a:r>
              <a:rPr lang="ru-RU" b="1" dirty="0" err="1" smtClean="0"/>
              <a:t>УОхЧСС</a:t>
            </a:r>
            <a:r>
              <a:rPr lang="ru-RU" b="1" dirty="0" smtClean="0"/>
              <a:t> (л/мин)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err="1" smtClean="0"/>
              <a:t>МОК≈САДхЧСС</a:t>
            </a:r>
            <a:r>
              <a:rPr lang="ru-RU" b="1" dirty="0" smtClean="0"/>
              <a:t> (у.е.)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 ДП=</a:t>
            </a:r>
            <a:r>
              <a:rPr lang="ru-RU" b="1" dirty="0" err="1" smtClean="0"/>
              <a:t>АДсист</a:t>
            </a:r>
            <a:r>
              <a:rPr lang="ru-RU" b="1" dirty="0" smtClean="0"/>
              <a:t>. х ЧСС (у.е.)</a:t>
            </a:r>
          </a:p>
          <a:p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860032" y="465313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60032" y="5519266"/>
            <a:ext cx="0" cy="574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94720" cy="1162050"/>
          </a:xfrm>
        </p:spPr>
        <p:txBody>
          <a:bodyPr>
            <a:noAutofit/>
          </a:bodyPr>
          <a:lstStyle/>
          <a:p>
            <a:pPr marL="342900" algn="ctr"/>
            <a:r>
              <a:rPr lang="ru-RU" sz="2400" dirty="0"/>
              <a:t>Высокая </a:t>
            </a:r>
            <a:r>
              <a:rPr lang="ru-RU" sz="2400" dirty="0" smtClean="0"/>
              <a:t>физическая работоспособность</a:t>
            </a:r>
            <a:endParaRPr lang="ru-RU" sz="2400" dirty="0"/>
          </a:p>
        </p:txBody>
      </p:sp>
      <p:pic>
        <p:nvPicPr>
          <p:cNvPr id="9218" name="Picture 2" descr="D:\Users\User\YandexDisk\METs\подготовка к ВЭМ - толстя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65" y="332655"/>
            <a:ext cx="3830827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D:\Users\User\YandexDisk\METs\спортсмен на вел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2792841" cy="34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9499" y="202399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Подготовка к ВЭП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r>
              <a:rPr lang="ru-RU" dirty="0" smtClean="0"/>
              <a:t>СИНДРОМ СЛАБОСТИ СИНУСОВОГО УЗЛА</a:t>
            </a:r>
            <a:endParaRPr lang="ru-RU" dirty="0"/>
          </a:p>
        </p:txBody>
      </p:sp>
      <p:pic>
        <p:nvPicPr>
          <p:cNvPr id="10242" name="Picture 2" descr="D:\Users\User\YandexDisk\METs\экг ПРИ сссу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8313" y="3956826"/>
            <a:ext cx="2500015" cy="25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D:\Users\User\YandexDisk\METs\Критерии диагностики СССУ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324800" cy="270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Users\User\YandexDisk\METs\холт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05064"/>
            <a:ext cx="3019053" cy="226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Users\User\YandexDisk\METs\ЧПСС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98955"/>
            <a:ext cx="1814264" cy="25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563662"/>
          </a:xfrm>
        </p:spPr>
        <p:txBody>
          <a:bodyPr/>
          <a:lstStyle/>
          <a:p>
            <a:pPr algn="ctr"/>
            <a:r>
              <a:rPr lang="ru-RU" dirty="0" smtClean="0"/>
              <a:t>РЕЗУЛЬТАТЫ  ВЕЛОЭРГОМЕТРИЧЕСКОЙ ПРОБЫ В 2014 г.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111802"/>
              </p:ext>
            </p:extLst>
          </p:nvPr>
        </p:nvGraphicFramePr>
        <p:xfrm>
          <a:off x="683568" y="908720"/>
          <a:ext cx="8003232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66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1"/>
            <a:ext cx="9144000" cy="687480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206761"/>
            <a:ext cx="8419525" cy="2286135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7200" dirty="0">
                <a:solidFill>
                  <a:srgbClr val="0070C0"/>
                </a:solidFill>
              </a:rPr>
              <a:t>БЛАГОДАРЮ   ЗА ВНИМАНИЕ !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2" y="2060848"/>
            <a:ext cx="4186808" cy="40653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9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052736"/>
            <a:ext cx="4248472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ЦЕЛИ ПРОБЫ С ФИЗИЧЕСКОЙ НАГРУЗКОЙ У АВИАЦИОННОГО ПЕРСОНАЛА</a:t>
            </a:r>
            <a:endParaRPr lang="ru-RU" dirty="0"/>
          </a:p>
        </p:txBody>
      </p:sp>
      <p:pic>
        <p:nvPicPr>
          <p:cNvPr id="2050" name="Picture 2" descr="D:\Users\User\Downloads\METs\1424809529_50_ottenkov_serogo_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3861048"/>
            <a:ext cx="5111750" cy="286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Определение толерантности  к  физической нагрузке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Диагностика ишемической болезни сердца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Провокация скрытых нарушений ритма, оценка эффективности антиаритмической терапии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Диагностика артериальной гипертензии, оценка эффективности антигипертензивной терапии</a:t>
            </a:r>
            <a:endParaRPr lang="ru-RU" sz="1600" b="1" dirty="0"/>
          </a:p>
        </p:txBody>
      </p:sp>
      <p:pic>
        <p:nvPicPr>
          <p:cNvPr id="2051" name="Picture 3" descr="D:\Users\User\Downloads\METs\50 jnntyrjd cthju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6031"/>
            <a:ext cx="260546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375475"/>
            <a:ext cx="237626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ЭЛ Джеймс</a:t>
            </a:r>
          </a:p>
          <a:p>
            <a:pPr algn="ctr"/>
            <a:r>
              <a:rPr lang="ru-RU" dirty="0" smtClean="0"/>
              <a:t>Пятьдесят оттенков </a:t>
            </a:r>
            <a:r>
              <a:rPr lang="ru-RU" sz="2800" b="1" dirty="0" smtClean="0"/>
              <a:t>серого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dirty="0" smtClean="0"/>
              <a:t>На пятьдесят оттенков </a:t>
            </a:r>
            <a:r>
              <a:rPr lang="ru-RU" sz="2800" b="1" dirty="0" smtClean="0"/>
              <a:t>темнее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Пятьдесят оттенков </a:t>
            </a:r>
            <a:r>
              <a:rPr lang="ru-RU" sz="2800" b="1" dirty="0" smtClean="0"/>
              <a:t>свободы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788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КРИЗИС В АВИАЦИОННОЙ ФУНКЦИОНАЛЬНОЙ ДИАГНОСТИКЕ </a:t>
            </a:r>
            <a:endParaRPr lang="ru-RU" dirty="0"/>
          </a:p>
        </p:txBody>
      </p:sp>
      <p:pic>
        <p:nvPicPr>
          <p:cNvPr id="1026" name="Picture 2" descr="D:\Users\User\Downloads\Пивная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5987008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ВЭП НЕ ОПРАВДАЛА НАДЕЖД ВРАЧЕЙ-ЭКСПЕРТОВ ВЛЭК!</a:t>
            </a:r>
          </a:p>
          <a:p>
            <a:endParaRPr lang="ru-RU" sz="1800" b="1" dirty="0"/>
          </a:p>
          <a:p>
            <a:endParaRPr lang="ru-RU" sz="1800" b="1" dirty="0" smtClean="0"/>
          </a:p>
          <a:p>
            <a:r>
              <a:rPr lang="ru-RU" sz="2400" b="1" dirty="0" smtClean="0"/>
              <a:t>Что делать?</a:t>
            </a:r>
          </a:p>
          <a:p>
            <a:r>
              <a:rPr lang="ru-RU" sz="2400" b="1" dirty="0" smtClean="0"/>
              <a:t>Кто виноват?</a:t>
            </a:r>
            <a:endParaRPr lang="ru-RU" sz="2400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2267744" y="3212976"/>
            <a:ext cx="21602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Users\User\Downloads\METs\Схема влияния различных факторов на тонус коронарных сосуд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7255" y="3530004"/>
            <a:ext cx="5111750" cy="29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068960"/>
            <a:ext cx="3008313" cy="3240360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Потребность миокарда в кислороде определяется тремя основными фак­торами: </a:t>
            </a:r>
            <a:endParaRPr lang="en-US" sz="1800" b="1" dirty="0" smtClean="0"/>
          </a:p>
          <a:p>
            <a:pPr marL="342900" indent="-342900">
              <a:buAutoNum type="arabicParenR"/>
            </a:pPr>
            <a:r>
              <a:rPr lang="ru-RU" sz="1600" b="1" dirty="0" smtClean="0"/>
              <a:t>сократимостью миокарда </a:t>
            </a:r>
            <a:endParaRPr lang="en-US" sz="1600" b="1" dirty="0" smtClean="0"/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ru-RU" sz="1600" b="1" dirty="0"/>
              <a:t>ЧСС </a:t>
            </a:r>
            <a:endParaRPr lang="en-US" sz="1600" b="1" dirty="0"/>
          </a:p>
          <a:p>
            <a:pPr marL="342900" indent="-342900">
              <a:buAutoNum type="arabicParenR"/>
            </a:pPr>
            <a:r>
              <a:rPr lang="ru-RU" sz="1600" b="1" dirty="0" smtClean="0"/>
              <a:t> </a:t>
            </a:r>
            <a:r>
              <a:rPr lang="ru-RU" sz="1600" b="1" dirty="0"/>
              <a:t>стеночным напряжением: а) в конце диастолы (преднагрузка); </a:t>
            </a:r>
            <a:endParaRPr lang="en-US" sz="1600" b="1" dirty="0"/>
          </a:p>
          <a:p>
            <a:r>
              <a:rPr lang="en-US" sz="1600" b="1" dirty="0"/>
              <a:t>       </a:t>
            </a:r>
            <a:r>
              <a:rPr lang="ru-RU" sz="1600" b="1" dirty="0"/>
              <a:t>б) максимальным </a:t>
            </a:r>
            <a:endParaRPr lang="en-US" sz="1600" b="1" dirty="0" smtClean="0"/>
          </a:p>
          <a:p>
            <a:r>
              <a:rPr lang="en-US" sz="1600" b="1" dirty="0" smtClean="0"/>
              <a:t>         </a:t>
            </a:r>
            <a:r>
              <a:rPr lang="ru-RU" sz="1600" b="1" dirty="0" smtClean="0"/>
              <a:t>на­пряжением </a:t>
            </a:r>
            <a:r>
              <a:rPr lang="ru-RU" sz="1600" b="1" dirty="0"/>
              <a:t>в период</a:t>
            </a:r>
            <a:endParaRPr lang="en-US" sz="1600" b="1" dirty="0"/>
          </a:p>
          <a:p>
            <a:r>
              <a:rPr lang="en-US" sz="1600" b="1" dirty="0"/>
              <a:t>     </a:t>
            </a:r>
            <a:r>
              <a:rPr lang="ru-RU" sz="1600" b="1" dirty="0"/>
              <a:t> </a:t>
            </a:r>
            <a:r>
              <a:rPr lang="en-US" sz="1600" b="1" dirty="0"/>
              <a:t> </a:t>
            </a:r>
            <a:r>
              <a:rPr lang="en-US" sz="1600" b="1" dirty="0" smtClean="0"/>
              <a:t>  </a:t>
            </a:r>
            <a:r>
              <a:rPr lang="ru-RU" sz="1600" b="1" dirty="0" smtClean="0"/>
              <a:t>систолы </a:t>
            </a:r>
            <a:r>
              <a:rPr lang="ru-RU" sz="1600" b="1" dirty="0"/>
              <a:t>(</a:t>
            </a:r>
            <a:r>
              <a:rPr lang="ru-RU" sz="1600" b="1" dirty="0" err="1" smtClean="0"/>
              <a:t>постнагрузка</a:t>
            </a:r>
            <a:r>
              <a:rPr lang="ru-RU" sz="1600" b="1" dirty="0" smtClean="0"/>
              <a:t>)</a:t>
            </a:r>
            <a:endParaRPr lang="en-US" sz="1600" b="1" dirty="0" smtClean="0"/>
          </a:p>
          <a:p>
            <a:endParaRPr lang="ru-RU" dirty="0"/>
          </a:p>
        </p:txBody>
      </p:sp>
      <p:pic>
        <p:nvPicPr>
          <p:cNvPr id="2050" name="Picture 2" descr="D:\Users\User\YandexDisk\METs\Потребность миокарда в кислород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68" y="548680"/>
            <a:ext cx="5112568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8" y="2887081"/>
            <a:ext cx="2585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rebuchet MS"/>
              </a:rPr>
              <a:t>MVO 2 — потребление миокардом кислорода; CBF (</a:t>
            </a:r>
            <a:r>
              <a:rPr lang="ru-RU" sz="1200" dirty="0" err="1">
                <a:latin typeface="Trebuchet MS"/>
              </a:rPr>
              <a:t>coronary</a:t>
            </a:r>
            <a:r>
              <a:rPr lang="ru-RU" sz="1200" dirty="0">
                <a:latin typeface="Trebuchet MS"/>
              </a:rPr>
              <a:t> </a:t>
            </a:r>
            <a:r>
              <a:rPr lang="ru-RU" sz="1200" dirty="0" err="1">
                <a:latin typeface="Trebuchet MS"/>
              </a:rPr>
              <a:t>blood</a:t>
            </a:r>
            <a:r>
              <a:rPr lang="ru-RU" sz="1200" dirty="0">
                <a:latin typeface="Trebuchet MS"/>
              </a:rPr>
              <a:t> </a:t>
            </a:r>
            <a:r>
              <a:rPr lang="ru-RU" sz="1200" dirty="0" err="1">
                <a:latin typeface="Trebuchet MS"/>
              </a:rPr>
              <a:t>flow</a:t>
            </a:r>
            <a:r>
              <a:rPr lang="ru-RU" sz="1200" dirty="0">
                <a:latin typeface="Trebuchet MS"/>
              </a:rPr>
              <a:t>) — объем коронарного кровотока; (A –V)O2 – артериовенозная разница по кислороду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350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s\User\YandexDisk\METs\максимальное потребление кислорода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2672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170586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Неинформативная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Отрицательная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Положительная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77072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Максимальное потребление кислорода (</a:t>
            </a:r>
            <a:r>
              <a:rPr lang="ru-RU" b="1" dirty="0"/>
              <a:t>МПК</a:t>
            </a:r>
            <a:r>
              <a:rPr lang="ru-RU" sz="1600" b="1" dirty="0"/>
              <a:t>) – это наибольшее количество потребляемого </a:t>
            </a:r>
            <a:r>
              <a:rPr lang="ru-RU" sz="1600" b="1" dirty="0" smtClean="0"/>
              <a:t>кислорода </a:t>
            </a:r>
            <a:r>
              <a:rPr lang="ru-RU" sz="1600" b="1" dirty="0"/>
              <a:t>при выполнении динамической </a:t>
            </a:r>
            <a:r>
              <a:rPr lang="ru-RU" sz="1600" b="1" dirty="0" smtClean="0"/>
              <a:t>нагрузки. Удобно </a:t>
            </a:r>
            <a:r>
              <a:rPr lang="ru-RU" sz="1600" b="1" dirty="0"/>
              <a:t>выражать потребление кислорода в единицах, кратных</a:t>
            </a:r>
            <a:br>
              <a:rPr lang="ru-RU" sz="1600" b="1" dirty="0"/>
            </a:br>
            <a:r>
              <a:rPr lang="ru-RU" sz="1600" b="1" dirty="0"/>
              <a:t>потреблению кислорода в условиях покоя. Метаболический эквивалент (</a:t>
            </a:r>
            <a:r>
              <a:rPr lang="ru-RU" b="1" dirty="0"/>
              <a:t>МЕТ</a:t>
            </a:r>
            <a:r>
              <a:rPr lang="ru-RU" sz="1600" b="1" dirty="0"/>
              <a:t>) – это </a:t>
            </a:r>
            <a:r>
              <a:rPr lang="ru-RU" sz="1600" b="1" dirty="0" smtClean="0"/>
              <a:t>потребляемое организмом </a:t>
            </a:r>
            <a:r>
              <a:rPr lang="ru-RU" sz="1600" b="1" dirty="0"/>
              <a:t>количество кислорода в состоянии покоя, равное 3,5 мл О2 на 1 кг массы тела в </a:t>
            </a:r>
            <a:r>
              <a:rPr lang="ru-RU" sz="1600" b="1" dirty="0" smtClean="0"/>
              <a:t>минуту </a:t>
            </a:r>
            <a:r>
              <a:rPr lang="ru-RU" sz="1600" b="1" dirty="0"/>
              <a:t>(мл × кг-1 × мин-1</a:t>
            </a:r>
          </a:p>
        </p:txBody>
      </p:sp>
    </p:spTree>
    <p:extLst>
      <p:ext uri="{BB962C8B-B14F-4D97-AF65-F5344CB8AC3E}">
        <p14:creationId xmlns:p14="http://schemas.microsoft.com/office/powerpoint/2010/main" val="13831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27758"/>
          </a:xfrm>
        </p:spPr>
        <p:txBody>
          <a:bodyPr>
            <a:noAutofit/>
          </a:bodyPr>
          <a:lstStyle/>
          <a:p>
            <a:r>
              <a:rPr lang="ru-RU" dirty="0" smtClean="0"/>
              <a:t>КЛИНИЧЕСКИЕ ЭКВИВАЛЕНТЫ </a:t>
            </a:r>
            <a:r>
              <a:rPr lang="ru-RU" sz="2800" dirty="0" smtClean="0"/>
              <a:t>МЕТ </a:t>
            </a:r>
            <a:r>
              <a:rPr lang="ru-RU" dirty="0" smtClean="0"/>
              <a:t>(</a:t>
            </a:r>
            <a:r>
              <a:rPr lang="en-US" dirty="0" smtClean="0"/>
              <a:t>Fletcher</a:t>
            </a:r>
            <a:r>
              <a:rPr lang="ru-RU" dirty="0" smtClean="0"/>
              <a:t> </a:t>
            </a:r>
            <a:r>
              <a:rPr lang="en-US" dirty="0" smtClean="0"/>
              <a:t>G.F</a:t>
            </a:r>
            <a:r>
              <a:rPr lang="en-US" dirty="0" smtClean="0"/>
              <a:t>.</a:t>
            </a:r>
            <a:r>
              <a:rPr lang="ru-RU" dirty="0" smtClean="0"/>
              <a:t>, 1995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484784"/>
            <a:ext cx="4546848" cy="464137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1 MET</a:t>
            </a:r>
            <a:r>
              <a:rPr lang="en-US" b="1" dirty="0" smtClean="0"/>
              <a:t>s</a:t>
            </a:r>
            <a:r>
              <a:rPr lang="ru-RU" dirty="0" smtClean="0"/>
              <a:t> </a:t>
            </a:r>
            <a:r>
              <a:rPr lang="ru-RU" dirty="0"/>
              <a:t>= Состояние </a:t>
            </a:r>
            <a:r>
              <a:rPr lang="ru-RU" dirty="0" smtClean="0"/>
              <a:t>покоя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2 </a:t>
            </a:r>
            <a:r>
              <a:rPr lang="ru-RU" b="1" dirty="0" smtClean="0"/>
              <a:t>MET</a:t>
            </a:r>
            <a:r>
              <a:rPr lang="en-US" b="1" dirty="0" smtClean="0"/>
              <a:t>s </a:t>
            </a:r>
            <a:r>
              <a:rPr lang="ru-RU" dirty="0" smtClean="0"/>
              <a:t>= </a:t>
            </a:r>
            <a:r>
              <a:rPr lang="ru-RU" dirty="0"/>
              <a:t>Скорость ходьбы 2 мили/час</a:t>
            </a:r>
            <a:br>
              <a:rPr lang="ru-RU" dirty="0"/>
            </a:br>
            <a:r>
              <a:rPr lang="ru-RU" b="1" dirty="0"/>
              <a:t>4 </a:t>
            </a:r>
            <a:r>
              <a:rPr lang="ru-RU" b="1" dirty="0" smtClean="0"/>
              <a:t>MET</a:t>
            </a:r>
            <a:r>
              <a:rPr lang="en-US" b="1" dirty="0" smtClean="0"/>
              <a:t>s</a:t>
            </a:r>
            <a:r>
              <a:rPr lang="ru-RU" b="1" dirty="0" smtClean="0"/>
              <a:t> </a:t>
            </a:r>
            <a:r>
              <a:rPr lang="ru-RU" dirty="0"/>
              <a:t>= Скорость ходьбы 4 мили/час</a:t>
            </a:r>
            <a:br>
              <a:rPr lang="ru-RU" dirty="0"/>
            </a:br>
            <a:r>
              <a:rPr lang="ru-RU" b="1" dirty="0"/>
              <a:t>&lt;5 </a:t>
            </a:r>
            <a:r>
              <a:rPr lang="ru-RU" b="1" dirty="0" smtClean="0"/>
              <a:t>MET</a:t>
            </a:r>
            <a:r>
              <a:rPr lang="en-US" b="1" dirty="0" smtClean="0"/>
              <a:t>s</a:t>
            </a:r>
            <a:r>
              <a:rPr lang="ru-RU" b="1" dirty="0" smtClean="0"/>
              <a:t> </a:t>
            </a:r>
            <a:r>
              <a:rPr lang="ru-RU" dirty="0"/>
              <a:t>= Неблагоприятный прогноз; предел нагрузок сразу после перенесенного </a:t>
            </a:r>
            <a:r>
              <a:rPr lang="ru-RU" dirty="0" smtClean="0"/>
              <a:t>инфаркта </a:t>
            </a:r>
            <a:r>
              <a:rPr lang="ru-RU" dirty="0"/>
              <a:t>миокарда; средняя активность повседневной деятельности</a:t>
            </a:r>
            <a:br>
              <a:rPr lang="ru-RU" dirty="0"/>
            </a:br>
            <a:r>
              <a:rPr lang="ru-RU" b="1" dirty="0"/>
              <a:t>10 </a:t>
            </a:r>
            <a:r>
              <a:rPr lang="ru-RU" b="1" dirty="0" err="1"/>
              <a:t>METs</a:t>
            </a:r>
            <a:r>
              <a:rPr lang="ru-RU" b="1" dirty="0"/>
              <a:t> </a:t>
            </a:r>
            <a:r>
              <a:rPr lang="ru-RU" dirty="0"/>
              <a:t>= Достаточно хорошее состояние; с точки зрения </a:t>
            </a:r>
            <a:r>
              <a:rPr lang="ru-RU" dirty="0" smtClean="0"/>
              <a:t>выживаемости, аорто-коронарное </a:t>
            </a:r>
            <a:r>
              <a:rPr lang="ru-RU" dirty="0"/>
              <a:t>шунтирование не полезнее медикаментозного лечения</a:t>
            </a:r>
            <a:br>
              <a:rPr lang="ru-RU" dirty="0"/>
            </a:br>
            <a:r>
              <a:rPr lang="ru-RU" b="1" dirty="0"/>
              <a:t>13 </a:t>
            </a:r>
            <a:r>
              <a:rPr lang="ru-RU" b="1" dirty="0" err="1"/>
              <a:t>METs</a:t>
            </a:r>
            <a:r>
              <a:rPr lang="ru-RU" b="1" dirty="0"/>
              <a:t> </a:t>
            </a:r>
            <a:r>
              <a:rPr lang="ru-RU" dirty="0"/>
              <a:t>= Благоприятный прогноз независимо от других реакций на нагрузку</a:t>
            </a:r>
            <a:br>
              <a:rPr lang="ru-RU" dirty="0"/>
            </a:br>
            <a:r>
              <a:rPr lang="ru-RU" b="1" dirty="0"/>
              <a:t>18 </a:t>
            </a:r>
            <a:r>
              <a:rPr lang="ru-RU" b="1" dirty="0" err="1"/>
              <a:t>METs</a:t>
            </a:r>
            <a:r>
              <a:rPr lang="ru-RU" b="1" dirty="0"/>
              <a:t> </a:t>
            </a:r>
            <a:r>
              <a:rPr lang="ru-RU" dirty="0"/>
              <a:t>= Отборные выносливые спортсмены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D:\Users\User\YandexDisk\METs\здоровый образ жиз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76672"/>
            <a:ext cx="3322712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РЕКОМЕНДАЦИИ  ИКАО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08278"/>
          </a:xfrm>
        </p:spPr>
        <p:txBody>
          <a:bodyPr>
            <a:noAutofit/>
          </a:bodyPr>
          <a:lstStyle/>
          <a:p>
            <a:r>
              <a:rPr lang="en-US" sz="1400" b="1" dirty="0"/>
              <a:t>1.2.10 The subject should be exercised to symptom limitation and be expected to complete </a:t>
            </a:r>
            <a:r>
              <a:rPr lang="en-US" sz="1400" b="1" i="1" dirty="0"/>
              <a:t>at least three stages </a:t>
            </a:r>
            <a:r>
              <a:rPr lang="en-US" sz="1400" b="1" dirty="0"/>
              <a:t>—</a:t>
            </a:r>
            <a:br>
              <a:rPr lang="en-US" sz="1400" b="1" dirty="0"/>
            </a:br>
            <a:r>
              <a:rPr lang="en-US" sz="1400" b="1" dirty="0"/>
              <a:t>nine minutes — of the protocol or achieve an oxygen uptake equivalent to </a:t>
            </a:r>
            <a:r>
              <a:rPr lang="en-US" sz="2000" b="1" dirty="0"/>
              <a:t>11 metabolic equivalents (METs</a:t>
            </a:r>
            <a:r>
              <a:rPr lang="en-US" sz="2000" b="1" dirty="0" smtClean="0"/>
              <a:t>)</a:t>
            </a:r>
            <a:r>
              <a:rPr lang="en-US" sz="1400" b="1" dirty="0" smtClean="0"/>
              <a:t>. The</a:t>
            </a:r>
            <a:r>
              <a:rPr lang="ru-RU" sz="1400" b="1" dirty="0" smtClean="0"/>
              <a:t> </a:t>
            </a:r>
            <a:r>
              <a:rPr lang="en-US" sz="1400" b="1" dirty="0" smtClean="0"/>
              <a:t>age-predicted </a:t>
            </a:r>
            <a:r>
              <a:rPr lang="en-US" sz="1400" b="1" dirty="0"/>
              <a:t>maximum heart rate is calculated by subtracting the age in years from 220 (beats/minute (bpm)). The test </a:t>
            </a:r>
            <a:r>
              <a:rPr lang="en-US" sz="1400" b="1" dirty="0" smtClean="0"/>
              <a:t>is</a:t>
            </a:r>
            <a:r>
              <a:rPr lang="ru-RU" sz="1400" b="1" dirty="0" smtClean="0"/>
              <a:t> </a:t>
            </a:r>
            <a:r>
              <a:rPr lang="en-US" sz="1400" b="1" dirty="0" smtClean="0"/>
              <a:t>most </a:t>
            </a:r>
            <a:r>
              <a:rPr lang="en-US" sz="1400" b="1" dirty="0"/>
              <a:t>sensitive when taken to symptom limitation rather than any percentage of the age-predicted maximum. The </a:t>
            </a:r>
            <a:r>
              <a:rPr lang="en-US" sz="1400" b="1" dirty="0" smtClean="0"/>
              <a:t>reason</a:t>
            </a:r>
            <a:r>
              <a:rPr lang="ru-RU" sz="1400" b="1" dirty="0" smtClean="0"/>
              <a:t> </a:t>
            </a:r>
            <a:r>
              <a:rPr lang="en-US" sz="1400" b="1" dirty="0" smtClean="0"/>
              <a:t>for </a:t>
            </a:r>
            <a:r>
              <a:rPr lang="en-US" sz="1400" b="1" dirty="0"/>
              <a:t>discontinuing the test should be recorded, together with the presence or absence of any symptoms</a:t>
            </a:r>
            <a:r>
              <a:rPr lang="en-US" sz="1400" b="1" dirty="0" smtClean="0"/>
              <a:t>.</a:t>
            </a:r>
            <a:endParaRPr lang="ru-RU" sz="1400" b="1" dirty="0" smtClean="0"/>
          </a:p>
          <a:p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1.2.11 In some countries, bicycle </a:t>
            </a:r>
            <a:r>
              <a:rPr lang="en-US" sz="1400" b="1" dirty="0" err="1"/>
              <a:t>ergometry</a:t>
            </a:r>
            <a:r>
              <a:rPr lang="en-US" sz="1400" b="1" dirty="0"/>
              <a:t> is still employed widely. This suffers from the relative disadvantage that</a:t>
            </a:r>
            <a:br>
              <a:rPr lang="en-US" sz="1400" b="1" dirty="0"/>
            </a:br>
            <a:r>
              <a:rPr lang="en-US" sz="1400" b="1" dirty="0"/>
              <a:t>the subjects do not have to bear their own weight, and there is no imperative to maintain speed. Furthermore, some </a:t>
            </a:r>
            <a:r>
              <a:rPr lang="en-US" sz="1400" b="1" dirty="0" smtClean="0"/>
              <a:t>people</a:t>
            </a:r>
            <a:r>
              <a:rPr lang="ru-RU" sz="1400" b="1" dirty="0" smtClean="0"/>
              <a:t> </a:t>
            </a:r>
            <a:r>
              <a:rPr lang="en-US" sz="1400" b="1" dirty="0" smtClean="0"/>
              <a:t>are </a:t>
            </a:r>
            <a:r>
              <a:rPr lang="en-US" sz="1400" b="1" dirty="0"/>
              <a:t>not used to riding a bicycle. The bicycle protocol that approximates to the Bruce treadmill protocol is the 20 </a:t>
            </a:r>
            <a:r>
              <a:rPr lang="en-US" sz="1400" b="1" dirty="0" smtClean="0"/>
              <a:t>Watt</a:t>
            </a:r>
            <a:r>
              <a:rPr lang="ru-RU" sz="1400" b="1" dirty="0" smtClean="0"/>
              <a:t> </a:t>
            </a:r>
            <a:r>
              <a:rPr lang="en-US" sz="1400" b="1" dirty="0" smtClean="0"/>
              <a:t>protocol</a:t>
            </a:r>
            <a:r>
              <a:rPr lang="en-US" sz="1400" b="1" dirty="0"/>
              <a:t>. The subject is seated and the workload increased from zero by 20 Watts every minute to the same</a:t>
            </a:r>
            <a:br>
              <a:rPr lang="en-US" sz="1400" b="1" dirty="0"/>
            </a:br>
            <a:r>
              <a:rPr lang="en-US" sz="1400" b="1" dirty="0"/>
              <a:t>symptom/heart-rate endpoints. Neither of the two test methods are completely sensitive — they do not detect</a:t>
            </a:r>
            <a:br>
              <a:rPr lang="en-US" sz="1400" b="1" dirty="0"/>
            </a:br>
            <a:r>
              <a:rPr lang="en-US" sz="1400" b="1" dirty="0"/>
              <a:t>non-flow-limiting lesions, nor are they completely specific — they may falsely suggest the presence of coronary artery</a:t>
            </a:r>
            <a:br>
              <a:rPr lang="en-US" sz="1400" b="1" dirty="0"/>
            </a:br>
            <a:r>
              <a:rPr lang="en-US" sz="1400" b="1" dirty="0"/>
              <a:t>disease. </a:t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endParaRPr lang="ru-RU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301902"/>
            <a:ext cx="3240360" cy="426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9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Users\User\YandexDisk\METs\устал на ВЭ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84915"/>
            <a:ext cx="5112568" cy="23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ТИПЫ ПРОТОКОЛОВ НАГРУЗКИ ПРИ ВЕЛОЭРГОМЕТРИИ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4733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322712" cy="1345827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11 МЕТ</a:t>
            </a:r>
            <a:r>
              <a:rPr lang="en-US" sz="1800" b="1" dirty="0" smtClean="0"/>
              <a:t>s </a:t>
            </a:r>
            <a:r>
              <a:rPr lang="ru-RU" sz="1800" b="1" dirty="0" smtClean="0"/>
              <a:t>по протоколу Брюса на </a:t>
            </a:r>
            <a:r>
              <a:rPr lang="ru-RU" sz="1800" b="1" dirty="0" err="1" smtClean="0"/>
              <a:t>тредмиле</a:t>
            </a:r>
            <a:r>
              <a:rPr lang="ru-RU" sz="1800" b="1" dirty="0" smtClean="0"/>
              <a:t> ≈150 </a:t>
            </a:r>
            <a:r>
              <a:rPr lang="ru-RU" sz="1800" b="1" dirty="0" err="1" smtClean="0"/>
              <a:t>вт</a:t>
            </a:r>
            <a:r>
              <a:rPr lang="ru-RU" sz="1800" b="1" dirty="0" smtClean="0"/>
              <a:t> * 2,5 мин при ВЭМ</a:t>
            </a:r>
            <a:endParaRPr lang="ru-RU" sz="1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4665550"/>
            <a:ext cx="2843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Примечание: </a:t>
            </a:r>
            <a:endParaRPr lang="ru-RU" b="1" dirty="0" smtClean="0"/>
          </a:p>
          <a:p>
            <a:r>
              <a:rPr lang="ru-RU" b="1" dirty="0" smtClean="0"/>
              <a:t>по </a:t>
            </a:r>
            <a:r>
              <a:rPr lang="ru-RU" b="1" dirty="0"/>
              <a:t>горизонтали – время, по вертикали – мощность.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4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User\YandexDisk\METs\ног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7" y="3893442"/>
            <a:ext cx="3024336" cy="26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2775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АЛГОРИТМ ОБСЛЕДОВАНИЯ ПРИ ИЗБЫТОЧНОЙ РЕАКЦИИ ЧСС И НЕДОСТАТОЧНОМ ОБЪЕМЕ ВЫПОЛНЕННОЙ РАБОТЫ ПРИ ВЭМ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2674639" cy="4137323"/>
          </a:xfrm>
        </p:spPr>
        <p:txBody>
          <a:bodyPr/>
          <a:lstStyle/>
          <a:p>
            <a:r>
              <a:rPr lang="ru-RU" b="1" dirty="0"/>
              <a:t>МПК, достигаемое обследуемым при проведении нагрузки на </a:t>
            </a:r>
            <a:r>
              <a:rPr lang="ru-RU" b="1" dirty="0" err="1"/>
              <a:t>тредмиле</a:t>
            </a:r>
            <a:r>
              <a:rPr lang="ru-RU" b="1" dirty="0"/>
              <a:t>,</a:t>
            </a:r>
            <a:br>
              <a:rPr lang="ru-RU" b="1" dirty="0"/>
            </a:br>
            <a:r>
              <a:rPr lang="ru-RU" b="1" dirty="0"/>
              <a:t>на 5-20% выше, чем при ВЭМ </a:t>
            </a:r>
            <a:br>
              <a:rPr lang="ru-RU" b="1" dirty="0"/>
            </a:br>
            <a:r>
              <a:rPr lang="ru-RU" b="1" dirty="0" smtClean="0"/>
              <a:t>(</a:t>
            </a:r>
            <a:r>
              <a:rPr lang="ru-RU" b="1" dirty="0"/>
              <a:t>Б.М. </a:t>
            </a:r>
            <a:r>
              <a:rPr lang="ru-RU" b="1" dirty="0" err="1" smtClean="0"/>
              <a:t>Липовецкий</a:t>
            </a:r>
            <a:r>
              <a:rPr lang="ru-RU" b="1" dirty="0" smtClean="0"/>
              <a:t>, 1985; Д.М</a:t>
            </a:r>
            <a:r>
              <a:rPr lang="ru-RU" b="1" dirty="0"/>
              <a:t>. Аронов, В.П. </a:t>
            </a:r>
            <a:r>
              <a:rPr lang="ru-RU" b="1" dirty="0" smtClean="0"/>
              <a:t>Лупанов, 2003; </a:t>
            </a:r>
            <a:r>
              <a:rPr lang="en-US" b="1" dirty="0"/>
              <a:t>G.F. </a:t>
            </a:r>
            <a:r>
              <a:rPr lang="en-US" b="1" dirty="0" smtClean="0"/>
              <a:t>Fletcher</a:t>
            </a:r>
            <a:r>
              <a:rPr lang="ru-RU" b="1" dirty="0" smtClean="0"/>
              <a:t>, 1985)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476672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ТРЕДМИЛ-ТЕСТ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436096" y="1052736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flipH="1">
            <a:off x="6561933" y="1052736"/>
            <a:ext cx="109115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1700808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ДОПУСК К РАБОТЕ</a:t>
            </a:r>
            <a:endParaRPr lang="ru-RU" sz="1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60168" y="1700808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НАГРУЗОЧНАЯ СЦИНТИГРАФИЯ МИОКАРДА</a:t>
            </a:r>
            <a:endParaRPr lang="ru-RU" sz="12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331846" y="2276872"/>
            <a:ext cx="9905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60068" y="2780928"/>
            <a:ext cx="1800200" cy="635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СМ ЭКГ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81372" y="4775926"/>
            <a:ext cx="1580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chemeClr val="bg1"/>
                </a:solidFill>
              </a:rPr>
              <a:t>РАБОТОСПОСОБ-НОСТЬ СОХРАНЕНА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74639" y="2257895"/>
            <a:ext cx="140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ПРОБА ОТРИЦАТЕЛЬНАЯ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283969" y="3416167"/>
            <a:ext cx="143122" cy="660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26991" y="4077072"/>
            <a:ext cx="1800200" cy="635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ПОВТОРИТЬ ВЭП ИЛИ ТРЕДМИЛ-ТЕСТ ДО ОТКАЗА</a:t>
            </a:r>
            <a:endParaRPr lang="ru-RU" sz="1400" b="1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283970" y="4712311"/>
            <a:ext cx="97402" cy="588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671049" y="1145939"/>
            <a:ext cx="1580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chemeClr val="bg1"/>
                </a:solidFill>
              </a:rPr>
              <a:t>РАБОТОСПОСОБ-НОСТЬ СОХРАНЕНА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46878" y="5314041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ДОПУСК К РАБОТЕ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15815" y="3561953"/>
            <a:ext cx="1368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БЕЗ ПАТОЛОГИИ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5724128" y="2276872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48064" y="2780928"/>
            <a:ext cx="1800200" cy="635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КОРОНАРОГРАФИЯ 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868144" y="2272810"/>
            <a:ext cx="140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ПРОБА ПОЛОЖИТЕЛЬНАЯ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91361" y="1145938"/>
            <a:ext cx="1580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C00000"/>
                </a:solidFill>
              </a:rPr>
              <a:t>РАБОТОСПОСОБ-НОСТЬ </a:t>
            </a:r>
            <a:r>
              <a:rPr lang="ru-RU" sz="1200" b="1" dirty="0" smtClean="0">
                <a:solidFill>
                  <a:srgbClr val="C00000"/>
                </a:solidFill>
              </a:rPr>
              <a:t>СНИЖЕНА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</TotalTime>
  <Words>431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Особенности велоэргометрии в практике врачебно-летной экспертизы    Б.Г. Потиевский, А.Ю. Кузьмина</vt:lpstr>
      <vt:lpstr>ЦЕЛИ ПРОБЫ С ФИЗИЧЕСКОЙ НАГРУЗКОЙ У АВИАЦИОННОГО ПЕРСОНАЛА</vt:lpstr>
      <vt:lpstr>КРИЗИС В АВИАЦИОННОЙ ФУНКЦИОНАЛЬНОЙ ДИАГНОСТИКЕ </vt:lpstr>
      <vt:lpstr>Презентация PowerPoint</vt:lpstr>
      <vt:lpstr>Презентация PowerPoint</vt:lpstr>
      <vt:lpstr>КЛИНИЧЕСКИЕ ЭКВИВАЛЕНТЫ МЕТ (Fletcher G.F., 1995)</vt:lpstr>
      <vt:lpstr>РЕКОМЕНДАЦИИ  ИКАО</vt:lpstr>
      <vt:lpstr>ТИПЫ ПРОТОКОЛОВ НАГРУЗКИ ПРИ ВЕЛОЭРГОМЕТРИИ</vt:lpstr>
      <vt:lpstr>АЛГОРИТМ ОБСЛЕДОВАНИЯ ПРИ ИЗБЫТОЧНОЙ РЕАКЦИИ ЧСС И НЕДОСТАТОЧНОМ ОБЪЕМЕ ВЫПОЛНЕННОЙ РАБОТЫ ПРИ ВЭМ</vt:lpstr>
      <vt:lpstr>ОЦЕНКА РЕЗУЛЬТАТОВ ВЭМ  ПРИ ЗАМЕДЛЕННОЙ РЕАКЦИИ ЧСС НА УВЕЛИЧЕНИЕ НАГРУЗКИ – СЛОЖНАЯ ЗАДАЧА</vt:lpstr>
      <vt:lpstr>ОЦЕНКА ФИЗИЧЕСКОЙ РАБОТОСПОСОБНОСТИ</vt:lpstr>
      <vt:lpstr>Высокая физическая работоспособность</vt:lpstr>
      <vt:lpstr>СИНДРОМ СЛАБОСТИ СИНУСОВОГО УЗЛА</vt:lpstr>
      <vt:lpstr>РЕЗУЛЬТАТЫ  ВЕЛОЭРГОМЕТРИЧЕСКОЙ ПРОБЫ В 2014 г.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велоэргометрии в практике врачебно-летной экспертизы  Б.Г. Потиевский, А.Ю. Кузьмина</dc:title>
  <dc:creator>User</dc:creator>
  <cp:lastModifiedBy>Потиевская</cp:lastModifiedBy>
  <cp:revision>71</cp:revision>
  <dcterms:created xsi:type="dcterms:W3CDTF">2015-05-17T15:08:04Z</dcterms:created>
  <dcterms:modified xsi:type="dcterms:W3CDTF">2015-05-27T04:44:55Z</dcterms:modified>
</cp:coreProperties>
</file>