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5" r:id="rId11"/>
    <p:sldId id="265" r:id="rId12"/>
    <p:sldId id="266" r:id="rId13"/>
    <p:sldId id="267" r:id="rId14"/>
    <p:sldId id="277" r:id="rId15"/>
    <p:sldId id="268" r:id="rId16"/>
    <p:sldId id="278" r:id="rId17"/>
    <p:sldId id="269" r:id="rId18"/>
    <p:sldId id="279" r:id="rId19"/>
    <p:sldId id="270" r:id="rId20"/>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90" d="100"/>
          <a:sy n="90" d="100"/>
        </p:scale>
        <p:origin x="-1320" y="16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0A2EB1-D9BE-49AC-A083-5EF7BC5757E8}" type="datetimeFigureOut">
              <a:rPr lang="ru-RU" smtClean="0"/>
              <a:pPr/>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A558C9-3C67-4F30-8CE8-017AC27E342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0A2EB1-D9BE-49AC-A083-5EF7BC5757E8}" type="datetimeFigureOut">
              <a:rPr lang="ru-RU" smtClean="0"/>
              <a:pPr/>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A558C9-3C67-4F30-8CE8-017AC27E342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0A2EB1-D9BE-49AC-A083-5EF7BC5757E8}" type="datetimeFigureOut">
              <a:rPr lang="ru-RU" smtClean="0"/>
              <a:pPr/>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A558C9-3C67-4F30-8CE8-017AC27E342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0A2EB1-D9BE-49AC-A083-5EF7BC5757E8}" type="datetimeFigureOut">
              <a:rPr lang="ru-RU" smtClean="0"/>
              <a:pPr/>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A558C9-3C67-4F30-8CE8-017AC27E342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0A2EB1-D9BE-49AC-A083-5EF7BC5757E8}" type="datetimeFigureOut">
              <a:rPr lang="ru-RU" smtClean="0"/>
              <a:pPr/>
              <a:t>18.01.2018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A558C9-3C67-4F30-8CE8-017AC27E342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B0A2EB1-D9BE-49AC-A083-5EF7BC5757E8}" type="datetimeFigureOut">
              <a:rPr lang="ru-RU" smtClean="0"/>
              <a:pPr/>
              <a:t>18.01.2018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A558C9-3C67-4F30-8CE8-017AC27E342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B0A2EB1-D9BE-49AC-A083-5EF7BC5757E8}" type="datetimeFigureOut">
              <a:rPr lang="ru-RU" smtClean="0"/>
              <a:pPr/>
              <a:t>18.01.2018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A558C9-3C67-4F30-8CE8-017AC27E342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B0A2EB1-D9BE-49AC-A083-5EF7BC5757E8}" type="datetimeFigureOut">
              <a:rPr lang="ru-RU" smtClean="0"/>
              <a:pPr/>
              <a:t>18.01.2018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A558C9-3C67-4F30-8CE8-017AC27E342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0A2EB1-D9BE-49AC-A083-5EF7BC5757E8}" type="datetimeFigureOut">
              <a:rPr lang="ru-RU" smtClean="0"/>
              <a:pPr/>
              <a:t>18.01.2018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A558C9-3C67-4F30-8CE8-017AC27E342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0A2EB1-D9BE-49AC-A083-5EF7BC5757E8}" type="datetimeFigureOut">
              <a:rPr lang="ru-RU" smtClean="0"/>
              <a:pPr/>
              <a:t>18.01.2018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A558C9-3C67-4F30-8CE8-017AC27E342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0A2EB1-D9BE-49AC-A083-5EF7BC5757E8}" type="datetimeFigureOut">
              <a:rPr lang="ru-RU" smtClean="0"/>
              <a:pPr/>
              <a:t>18.01.2018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A558C9-3C67-4F30-8CE8-017AC27E342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A2EB1-D9BE-49AC-A083-5EF7BC5757E8}" type="datetimeFigureOut">
              <a:rPr lang="ru-RU" smtClean="0"/>
              <a:pPr/>
              <a:t>18.01.2018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558C9-3C67-4F30-8CE8-017AC27E342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rusavia@scaa.r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pic>
        <p:nvPicPr>
          <p:cNvPr id="4" name="Рисунок 3" descr="untitled.png"/>
          <p:cNvPicPr>
            <a:picLocks noChangeAspect="1"/>
          </p:cNvPicPr>
          <p:nvPr/>
        </p:nvPicPr>
        <p:blipFill>
          <a:blip r:embed="rId2" cstate="print"/>
          <a:stretch>
            <a:fillRect/>
          </a:stretch>
        </p:blipFill>
        <p:spPr>
          <a:xfrm>
            <a:off x="0" y="0"/>
            <a:ext cx="10376616" cy="6858000"/>
          </a:xfrm>
          <a:prstGeom prst="rect">
            <a:avLst/>
          </a:prstGeom>
        </p:spPr>
      </p:pic>
      <p:sp>
        <p:nvSpPr>
          <p:cNvPr id="5" name="TextBox 4"/>
          <p:cNvSpPr txBox="1"/>
          <p:nvPr/>
        </p:nvSpPr>
        <p:spPr>
          <a:xfrm>
            <a:off x="4283968" y="332656"/>
            <a:ext cx="5904656" cy="1446550"/>
          </a:xfrm>
          <a:prstGeom prst="rect">
            <a:avLst/>
          </a:prstGeom>
          <a:noFill/>
          <a:effectLst/>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a:t>
            </a:r>
            <a:r>
              <a:rPr lang="ru-RU" sz="4400" b="1" cap="all" dirty="0">
                <a:ln w="0"/>
                <a:solidFill>
                  <a:schemeClr val="tx2">
                    <a:lumMod val="75000"/>
                  </a:schemeClr>
                </a:solidFill>
                <a:effectLst/>
                <a:ea typeface="+mj-ea"/>
                <a:cs typeface="+mj-cs"/>
              </a:rPr>
              <a:t>ПАМЯТКА</a:t>
            </a:r>
          </a:p>
          <a:p>
            <a:r>
              <a:rPr lang="ru-RU" sz="4400" b="1" cap="all" dirty="0">
                <a:ln w="0"/>
                <a:solidFill>
                  <a:schemeClr val="tx2">
                    <a:lumMod val="75000"/>
                  </a:schemeClr>
                </a:solidFill>
                <a:effectLst/>
                <a:ea typeface="+mj-ea"/>
                <a:cs typeface="+mj-cs"/>
              </a:rPr>
              <a:t>ПАССАЖИРУ</a:t>
            </a:r>
          </a:p>
        </p:txBody>
      </p:sp>
      <p:sp>
        <p:nvSpPr>
          <p:cNvPr id="6" name="TextBox 5"/>
          <p:cNvSpPr txBox="1"/>
          <p:nvPr/>
        </p:nvSpPr>
        <p:spPr>
          <a:xfrm>
            <a:off x="6588224" y="5085184"/>
            <a:ext cx="2880320" cy="584775"/>
          </a:xfrm>
          <a:prstGeom prst="rect">
            <a:avLst/>
          </a:prstGeom>
          <a:noFill/>
        </p:spPr>
        <p:txBody>
          <a:bodyPr wrap="square" rtlCol="0">
            <a:spAutoFit/>
          </a:bodyPr>
          <a:lstStyle/>
          <a:p>
            <a:r>
              <a:rPr lang="ru-RU" sz="1600" b="1" i="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Планируете слетать - </a:t>
            </a:r>
          </a:p>
          <a:p>
            <a:r>
              <a:rPr lang="ru-RU" sz="1600" b="1" i="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рекомендуем прочитать!</a:t>
            </a:r>
            <a:endParaRPr lang="ru-RU" sz="1600" b="1" i="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TextBox 7"/>
          <p:cNvSpPr txBox="1"/>
          <p:nvPr/>
        </p:nvSpPr>
        <p:spPr>
          <a:xfrm>
            <a:off x="179512" y="4869160"/>
            <a:ext cx="3456384" cy="646331"/>
          </a:xfrm>
          <a:prstGeom prst="rect">
            <a:avLst/>
          </a:prstGeom>
          <a:noFill/>
        </p:spPr>
        <p:txBody>
          <a:bodyPr wrap="square" rtlCol="0">
            <a:spAutoFit/>
          </a:bodyPr>
          <a:lstStyle/>
          <a:p>
            <a:r>
              <a:rPr lang="ru-RU" b="1" i="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Ваши права </a:t>
            </a:r>
            <a:r>
              <a:rPr lang="ru-RU" b="1" i="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и </a:t>
            </a:r>
            <a:r>
              <a:rPr lang="ru-RU" b="1" i="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безопасность </a:t>
            </a:r>
            <a:endParaRPr lang="ru-RU" b="1" i="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endParaRPr>
          </a:p>
          <a:p>
            <a:r>
              <a:rPr lang="ru-RU" b="1" i="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в Ваших </a:t>
            </a:r>
            <a:r>
              <a:rPr lang="ru-RU" b="1" i="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руках! </a:t>
            </a:r>
            <a:endParaRPr lang="ru-RU" b="1" i="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936104"/>
          </a:xfrm>
        </p:spPr>
        <p:txBody>
          <a:bodyPr>
            <a:noAutofit/>
          </a:bodyPr>
          <a:lstStyle/>
          <a:p>
            <a:pPr lvl="0"/>
            <a:r>
              <a:rPr lang="ru-RU" sz="3600" b="1" cap="all" dirty="0" smtClean="0">
                <a:ln w="0"/>
                <a:solidFill>
                  <a:schemeClr val="tx2">
                    <a:lumMod val="75000"/>
                  </a:schemeClr>
                </a:solidFill>
                <a:effectLst/>
              </a:rPr>
              <a:t>3. В аэропорту</a:t>
            </a:r>
            <a:br>
              <a:rPr lang="ru-RU" sz="3600" b="1" cap="all" dirty="0" smtClean="0">
                <a:ln w="0"/>
                <a:solidFill>
                  <a:schemeClr val="tx2">
                    <a:lumMod val="75000"/>
                  </a:schemeClr>
                </a:solidFill>
                <a:effectLst/>
              </a:rPr>
            </a:br>
            <a:r>
              <a:rPr lang="ru-RU" sz="1600" b="1" cap="all" dirty="0" smtClean="0">
                <a:ln w="0"/>
                <a:solidFill>
                  <a:schemeClr val="tx2">
                    <a:lumMod val="75000"/>
                  </a:schemeClr>
                </a:solidFill>
                <a:effectLst/>
              </a:rPr>
              <a:t>3.2. РУЧНАЯ КЛАДЬ И БАГАЖ</a:t>
            </a:r>
          </a:p>
        </p:txBody>
      </p:sp>
      <p:sp>
        <p:nvSpPr>
          <p:cNvPr id="3" name="Содержимое 2"/>
          <p:cNvSpPr>
            <a:spLocks noGrp="1"/>
          </p:cNvSpPr>
          <p:nvPr>
            <p:ph idx="1"/>
          </p:nvPr>
        </p:nvSpPr>
        <p:spPr>
          <a:xfrm>
            <a:off x="395536" y="1268760"/>
            <a:ext cx="8424936" cy="5328592"/>
          </a:xfrm>
        </p:spPr>
        <p:txBody>
          <a:bodyPr>
            <a:noAutofit/>
          </a:bodyPr>
          <a:lstStyle/>
          <a:p>
            <a:pPr marL="0" indent="0" algn="just">
              <a:buNone/>
            </a:pPr>
            <a:r>
              <a:rPr lang="ru-RU" sz="1400" dirty="0" smtClean="0">
                <a:latin typeface="Times New Roman" panose="02020603050405020304" pitchFamily="18" charset="0"/>
                <a:cs typeface="Times New Roman" panose="02020603050405020304" pitchFamily="18" charset="0"/>
              </a:rPr>
              <a:t>Администрация аэропорта, авиапредприятия, </a:t>
            </a:r>
            <a:r>
              <a:rPr lang="ru-RU" sz="1400" dirty="0" err="1" smtClean="0">
                <a:latin typeface="Times New Roman" panose="02020603050405020304" pitchFamily="18" charset="0"/>
                <a:cs typeface="Times New Roman" panose="02020603050405020304" pitchFamily="18" charset="0"/>
              </a:rPr>
              <a:t>эксплуатанта</a:t>
            </a:r>
            <a:r>
              <a:rPr lang="ru-RU" sz="1400" dirty="0" smtClean="0">
                <a:latin typeface="Times New Roman" panose="02020603050405020304" pitchFamily="18" charset="0"/>
                <a:cs typeface="Times New Roman" panose="02020603050405020304" pitchFamily="18" charset="0"/>
              </a:rPr>
              <a:t> вправе принимать решение о введении дополнительных мер по обеспечению авиационной безопасности на рейсах с повышенной опасностью, вследствие чего запрещать перевозку в салоне воздушного судна следующих предметов:</a:t>
            </a:r>
          </a:p>
          <a:p>
            <a:pPr marL="266700" indent="-180975" algn="just"/>
            <a:r>
              <a:rPr lang="ru-RU" sz="1400" dirty="0" smtClean="0">
                <a:latin typeface="Times New Roman" panose="02020603050405020304" pitchFamily="18" charset="0"/>
                <a:cs typeface="Times New Roman" panose="02020603050405020304" pitchFamily="18" charset="0"/>
              </a:rPr>
              <a:t>штопоров;</a:t>
            </a:r>
          </a:p>
          <a:p>
            <a:pPr marL="266700" indent="-180975" algn="just"/>
            <a:r>
              <a:rPr lang="ru-RU" sz="1400" dirty="0" smtClean="0">
                <a:latin typeface="Times New Roman" panose="02020603050405020304" pitchFamily="18" charset="0"/>
                <a:cs typeface="Times New Roman" panose="02020603050405020304" pitchFamily="18" charset="0"/>
              </a:rPr>
              <a:t>игл для подкожных инъекций (если не будет представлено медицинское обоснование);</a:t>
            </a:r>
          </a:p>
          <a:p>
            <a:pPr marL="266700" indent="-180975" algn="just"/>
            <a:r>
              <a:rPr lang="ru-RU" sz="1400" dirty="0" smtClean="0">
                <a:latin typeface="Times New Roman" panose="02020603050405020304" pitchFamily="18" charset="0"/>
                <a:cs typeface="Times New Roman" panose="02020603050405020304" pitchFamily="18" charset="0"/>
              </a:rPr>
              <a:t>вязальных спиц;</a:t>
            </a:r>
          </a:p>
          <a:p>
            <a:pPr marL="266700" indent="-180975" algn="just"/>
            <a:r>
              <a:rPr lang="ru-RU" sz="1400" dirty="0" smtClean="0">
                <a:latin typeface="Times New Roman" panose="02020603050405020304" pitchFamily="18" charset="0"/>
                <a:cs typeface="Times New Roman" panose="02020603050405020304" pitchFamily="18" charset="0"/>
              </a:rPr>
              <a:t>ножниц с длиной лезвия менее 60 мм;</a:t>
            </a:r>
          </a:p>
          <a:p>
            <a:pPr marL="266700" indent="-180975" algn="just"/>
            <a:r>
              <a:rPr lang="ru-RU" sz="1400" dirty="0" smtClean="0">
                <a:latin typeface="Times New Roman" panose="02020603050405020304" pitchFamily="18" charset="0"/>
                <a:cs typeface="Times New Roman" panose="02020603050405020304" pitchFamily="18" charset="0"/>
              </a:rPr>
              <a:t>складных (без фиксатора) дорожных, перочинных ножей с длиной лезвия менее 60 мм.</a:t>
            </a:r>
          </a:p>
          <a:p>
            <a:pPr marL="0" indent="0" algn="just">
              <a:buNone/>
            </a:pPr>
            <a:endParaRPr lang="ru-RU" sz="1400" b="1" dirty="0" smtClean="0">
              <a:latin typeface="Times New Roman" panose="02020603050405020304" pitchFamily="18" charset="0"/>
              <a:cs typeface="Times New Roman" panose="02020603050405020304" pitchFamily="18" charset="0"/>
            </a:endParaRPr>
          </a:p>
          <a:p>
            <a:pPr marL="0" indent="0" algn="just">
              <a:buNone/>
            </a:pPr>
            <a:r>
              <a:rPr lang="ru-RU" sz="1400" b="1" dirty="0" smtClean="0">
                <a:solidFill>
                  <a:srgbClr val="FF0000"/>
                </a:solidFill>
                <a:latin typeface="Times New Roman" panose="02020603050405020304" pitchFamily="18" charset="0"/>
                <a:cs typeface="Times New Roman" panose="02020603050405020304" pitchFamily="18" charset="0"/>
              </a:rPr>
              <a:t>ПОМНИТЕ! Пассажирам запрещено принимать от посторонних лиц чемоданы, посылки и другие предметы для перевозки на борту воздушного судна, а также оставлять свой багаж незнакомым гражданам.</a:t>
            </a:r>
            <a:endParaRPr lang="ru-RU" sz="14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endParaRPr lang="ru-RU" sz="1400" b="1"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ru-RU" sz="1400" b="1" dirty="0" smtClean="0">
                <a:solidFill>
                  <a:srgbClr val="FF0000"/>
                </a:solidFill>
                <a:latin typeface="Times New Roman" panose="02020603050405020304" pitchFamily="18" charset="0"/>
                <a:cs typeface="Times New Roman" panose="02020603050405020304" pitchFamily="18" charset="0"/>
              </a:rPr>
              <a:t>РЕЗЕРВИРУЙТЕ НЕОБХОДИМОЕ ВРЕМЯ ДЛЯ ПРОХОЖДЕНИЯ ПРЕДПОЛЕТНОГО ДОСМОТРА!</a:t>
            </a:r>
          </a:p>
          <a:p>
            <a:pPr marL="0" indent="0" algn="just">
              <a:buNone/>
            </a:pPr>
            <a:r>
              <a:rPr lang="ru-RU" sz="1400" b="1" dirty="0" smtClean="0">
                <a:solidFill>
                  <a:srgbClr val="FF0000"/>
                </a:solidFill>
                <a:latin typeface="Times New Roman" panose="02020603050405020304" pitchFamily="18" charset="0"/>
                <a:cs typeface="Times New Roman" panose="02020603050405020304" pitchFamily="18" charset="0"/>
              </a:rPr>
              <a:t>ОТНЕСИТЕСЬ С ПОНИМАНИЕМ В СЛУЧАЕ ОЖИДАНИЯ ПРОХОЖДЕНИЯ ПРЕДПОЛЕТНОГО ДОСМОТРА И БУДЬТЕ ВЗАИМОВЕЖЛИВЫ! </a:t>
            </a:r>
          </a:p>
          <a:p>
            <a:pPr marL="0" indent="0" algn="just">
              <a:buNone/>
            </a:pPr>
            <a:endParaRPr lang="ru-RU" sz="1400" b="1"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ru-RU" sz="1400" b="1" dirty="0" smtClean="0">
                <a:solidFill>
                  <a:srgbClr val="FF0000"/>
                </a:solidFill>
                <a:latin typeface="Times New Roman" panose="02020603050405020304" pitchFamily="18" charset="0"/>
                <a:cs typeface="Times New Roman" panose="02020603050405020304" pitchFamily="18" charset="0"/>
              </a:rPr>
              <a:t>ВАША БЕЗОПАСНОСТЬ В ВАШИХ РУКАХ! </a:t>
            </a:r>
            <a:endParaRPr lang="ru-RU"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973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936104"/>
          </a:xfrm>
        </p:spPr>
        <p:txBody>
          <a:bodyPr>
            <a:noAutofit/>
          </a:bodyPr>
          <a:lstStyle/>
          <a:p>
            <a:pPr lvl="0"/>
            <a:r>
              <a:rPr lang="ru-RU" sz="3600" b="1" cap="all" dirty="0" smtClean="0">
                <a:ln w="0"/>
                <a:solidFill>
                  <a:schemeClr val="tx2">
                    <a:lumMod val="75000"/>
                  </a:schemeClr>
                </a:solidFill>
                <a:effectLst/>
              </a:rPr>
              <a:t>3. В аэропорту</a:t>
            </a:r>
            <a:br>
              <a:rPr lang="ru-RU" sz="3600" b="1" cap="all" dirty="0" smtClean="0">
                <a:ln w="0"/>
                <a:solidFill>
                  <a:schemeClr val="tx2">
                    <a:lumMod val="75000"/>
                  </a:schemeClr>
                </a:solidFill>
                <a:effectLst/>
              </a:rPr>
            </a:br>
            <a:r>
              <a:rPr lang="ru-RU" sz="1600" b="1" cap="all" dirty="0" smtClean="0">
                <a:ln w="0"/>
                <a:solidFill>
                  <a:schemeClr val="tx2">
                    <a:lumMod val="75000"/>
                  </a:schemeClr>
                </a:solidFill>
                <a:effectLst/>
              </a:rPr>
              <a:t>3.3. ЗАДЕРЖКА ИЛИ ОТМЕНА РЕЙСА</a:t>
            </a:r>
          </a:p>
        </p:txBody>
      </p:sp>
      <p:sp>
        <p:nvSpPr>
          <p:cNvPr id="3" name="Содержимое 2"/>
          <p:cNvSpPr>
            <a:spLocks noGrp="1"/>
          </p:cNvSpPr>
          <p:nvPr>
            <p:ph idx="1"/>
          </p:nvPr>
        </p:nvSpPr>
        <p:spPr>
          <a:xfrm>
            <a:off x="251520" y="1268760"/>
            <a:ext cx="8640960" cy="5589240"/>
          </a:xfrm>
        </p:spPr>
        <p:txBody>
          <a:bodyPr>
            <a:noAutofit/>
          </a:bodyPr>
          <a:lstStyle/>
          <a:p>
            <a:pPr marL="0" indent="0" algn="just">
              <a:buNone/>
            </a:pPr>
            <a:r>
              <a:rPr lang="ru-RU" sz="1300" b="1" dirty="0">
                <a:solidFill>
                  <a:srgbClr val="FF0000"/>
                </a:solidFill>
                <a:latin typeface="Times New Roman" panose="02020603050405020304" pitchFamily="18" charset="0"/>
                <a:cs typeface="Times New Roman" panose="02020603050405020304" pitchFamily="18" charset="0"/>
              </a:rPr>
              <a:t>Перевозчик вправе</a:t>
            </a:r>
            <a:r>
              <a:rPr lang="ru-RU" sz="1300" dirty="0">
                <a:solidFill>
                  <a:srgbClr val="FF0000"/>
                </a:solidFill>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отменить и/или задержать рейс; изменить время вылета, указанное в билете; произвести замену типа воздушного судна и/или изменить маршрут; и прочие действия, если они связаны </a:t>
            </a:r>
            <a:r>
              <a:rPr lang="ru-RU" sz="1300" b="1" dirty="0">
                <a:latin typeface="Times New Roman" panose="02020603050405020304" pitchFamily="18" charset="0"/>
                <a:cs typeface="Times New Roman" panose="02020603050405020304" pitchFamily="18" charset="0"/>
              </a:rPr>
              <a:t>с обеспечением</a:t>
            </a:r>
            <a:r>
              <a:rPr lang="ru-RU" sz="1300" dirty="0">
                <a:latin typeface="Times New Roman" panose="02020603050405020304" pitchFamily="18" charset="0"/>
                <a:cs typeface="Times New Roman" panose="02020603050405020304" pitchFamily="18" charset="0"/>
              </a:rPr>
              <a:t> </a:t>
            </a:r>
            <a:r>
              <a:rPr lang="ru-RU" sz="1300" b="1" dirty="0">
                <a:latin typeface="Times New Roman" panose="02020603050405020304" pitchFamily="18" charset="0"/>
                <a:cs typeface="Times New Roman" panose="02020603050405020304" pitchFamily="18" charset="0"/>
              </a:rPr>
              <a:t>Вашей безопасности</a:t>
            </a:r>
            <a:r>
              <a:rPr lang="ru-RU" sz="1300" dirty="0">
                <a:latin typeface="Times New Roman" panose="02020603050405020304" pitchFamily="18" charset="0"/>
                <a:cs typeface="Times New Roman" panose="02020603050405020304" pitchFamily="18" charset="0"/>
              </a:rPr>
              <a:t> (п.76 ФАП 82).</a:t>
            </a:r>
          </a:p>
          <a:p>
            <a:pPr marL="0" indent="0" algn="just">
              <a:buNone/>
            </a:pPr>
            <a:endParaRPr lang="ru-RU" sz="1300" dirty="0" smtClean="0">
              <a:latin typeface="Times New Roman" panose="02020603050405020304" pitchFamily="18" charset="0"/>
              <a:cs typeface="Times New Roman" panose="02020603050405020304" pitchFamily="18" charset="0"/>
            </a:endParaRPr>
          </a:p>
          <a:p>
            <a:pPr marL="0" indent="0" algn="just">
              <a:buNone/>
            </a:pPr>
            <a:r>
              <a:rPr lang="ru-RU" sz="1300" dirty="0" smtClean="0">
                <a:latin typeface="Times New Roman" panose="02020603050405020304" pitchFamily="18" charset="0"/>
                <a:cs typeface="Times New Roman" panose="02020603050405020304" pitchFamily="18" charset="0"/>
              </a:rPr>
              <a:t>В </a:t>
            </a:r>
            <a:r>
              <a:rPr lang="ru-RU" sz="1300" dirty="0">
                <a:latin typeface="Times New Roman" panose="02020603050405020304" pitchFamily="18" charset="0"/>
                <a:cs typeface="Times New Roman" panose="02020603050405020304" pitchFamily="18" charset="0"/>
              </a:rPr>
              <a:t>случае изменения расписания и графика движения воздушных судов </a:t>
            </a:r>
            <a:r>
              <a:rPr lang="ru-RU" sz="1300" b="1" dirty="0">
                <a:latin typeface="Times New Roman" panose="02020603050405020304" pitchFamily="18" charset="0"/>
                <a:cs typeface="Times New Roman" panose="02020603050405020304" pitchFamily="18" charset="0"/>
              </a:rPr>
              <a:t>перевозчик обязан </a:t>
            </a:r>
            <a:r>
              <a:rPr lang="ru-RU" sz="1300" dirty="0">
                <a:latin typeface="Times New Roman" panose="02020603050405020304" pitchFamily="18" charset="0"/>
                <a:cs typeface="Times New Roman" panose="02020603050405020304" pitchFamily="18" charset="0"/>
              </a:rPr>
              <a:t>принять все возможные меры и </a:t>
            </a:r>
            <a:r>
              <a:rPr lang="ru-RU" sz="1300" b="1" dirty="0">
                <a:latin typeface="Times New Roman" panose="02020603050405020304" pitchFamily="18" charset="0"/>
                <a:cs typeface="Times New Roman" panose="02020603050405020304" pitchFamily="18" charset="0"/>
              </a:rPr>
              <a:t>любым доступным способом</a:t>
            </a:r>
            <a:r>
              <a:rPr lang="ru-RU" sz="1300" dirty="0">
                <a:latin typeface="Times New Roman" panose="02020603050405020304" pitchFamily="18" charset="0"/>
                <a:cs typeface="Times New Roman" panose="02020603050405020304" pitchFamily="18" charset="0"/>
              </a:rPr>
              <a:t> проинформировать Вас об этих изменениях (п.74 ФАП 82).</a:t>
            </a:r>
          </a:p>
          <a:p>
            <a:pPr marL="0" indent="0" algn="just">
              <a:buNone/>
            </a:pPr>
            <a:r>
              <a:rPr lang="ru-RU" sz="1300" dirty="0">
                <a:latin typeface="Times New Roman" panose="02020603050405020304" pitchFamily="18" charset="0"/>
                <a:cs typeface="Times New Roman" panose="02020603050405020304" pitchFamily="18" charset="0"/>
              </a:rPr>
              <a:t>В случае перерыва в перевозке или изменения маршрута </a:t>
            </a:r>
            <a:r>
              <a:rPr lang="ru-RU" sz="1300" b="1" dirty="0">
                <a:latin typeface="Times New Roman" panose="02020603050405020304" pitchFamily="18" charset="0"/>
                <a:cs typeface="Times New Roman" panose="02020603050405020304" pitchFamily="18" charset="0"/>
              </a:rPr>
              <a:t>по вине перевозчика,</a:t>
            </a:r>
            <a:r>
              <a:rPr lang="ru-RU" sz="1300" dirty="0">
                <a:latin typeface="Times New Roman" panose="02020603050405020304" pitchFamily="18" charset="0"/>
                <a:cs typeface="Times New Roman" panose="02020603050405020304" pitchFamily="18" charset="0"/>
              </a:rPr>
              <a:t> задержки или отмены рейса вследствие неблагоприятных метеорологических условий, по техническим или другим причинам </a:t>
            </a:r>
            <a:r>
              <a:rPr lang="ru-RU" sz="1300" b="1" dirty="0">
                <a:latin typeface="Times New Roman" panose="02020603050405020304" pitchFamily="18" charset="0"/>
                <a:cs typeface="Times New Roman" panose="02020603050405020304" pitchFamily="18" charset="0"/>
              </a:rPr>
              <a:t>перевозчик обязан</a:t>
            </a:r>
            <a:r>
              <a:rPr lang="ru-RU" sz="1300" dirty="0">
                <a:latin typeface="Times New Roman" panose="02020603050405020304" pitchFamily="18" charset="0"/>
                <a:cs typeface="Times New Roman" panose="02020603050405020304" pitchFamily="18" charset="0"/>
              </a:rPr>
              <a:t> организовать для Вас в пунктах отправления и в промежуточных пунктах следующие услуги:</a:t>
            </a:r>
          </a:p>
          <a:p>
            <a:pPr marL="266700" indent="-180975" algn="just"/>
            <a:r>
              <a:rPr lang="ru-RU" sz="1300" dirty="0" smtClean="0">
                <a:latin typeface="Times New Roman" panose="02020603050405020304" pitchFamily="18" charset="0"/>
                <a:cs typeface="Times New Roman" panose="02020603050405020304" pitchFamily="18" charset="0"/>
              </a:rPr>
              <a:t>комната </a:t>
            </a:r>
            <a:r>
              <a:rPr lang="ru-RU" sz="1300" dirty="0">
                <a:latin typeface="Times New Roman" panose="02020603050405020304" pitchFamily="18" charset="0"/>
                <a:cs typeface="Times New Roman" panose="02020603050405020304" pitchFamily="18" charset="0"/>
              </a:rPr>
              <a:t>матери и ребенка пассажиру с ребенком в возрасте до семи лет;</a:t>
            </a:r>
          </a:p>
          <a:p>
            <a:pPr marL="266700" indent="-180975" algn="just"/>
            <a:r>
              <a:rPr lang="ru-RU" sz="1300" dirty="0" smtClean="0">
                <a:latin typeface="Times New Roman" panose="02020603050405020304" pitchFamily="18" charset="0"/>
                <a:cs typeface="Times New Roman" panose="02020603050405020304" pitchFamily="18" charset="0"/>
              </a:rPr>
              <a:t>2 телефонных </a:t>
            </a:r>
            <a:r>
              <a:rPr lang="ru-RU" sz="1300" dirty="0">
                <a:latin typeface="Times New Roman" panose="02020603050405020304" pitchFamily="18" charset="0"/>
                <a:cs typeface="Times New Roman" panose="02020603050405020304" pitchFamily="18" charset="0"/>
              </a:rPr>
              <a:t>звонка или </a:t>
            </a:r>
            <a:r>
              <a:rPr lang="ru-RU" sz="1300" dirty="0" smtClean="0">
                <a:latin typeface="Times New Roman" panose="02020603050405020304" pitchFamily="18" charset="0"/>
                <a:cs typeface="Times New Roman" panose="02020603050405020304" pitchFamily="18" charset="0"/>
              </a:rPr>
              <a:t>2 сообщения </a:t>
            </a:r>
            <a:r>
              <a:rPr lang="ru-RU" sz="1300" dirty="0">
                <a:latin typeface="Times New Roman" panose="02020603050405020304" pitchFamily="18" charset="0"/>
                <a:cs typeface="Times New Roman" panose="02020603050405020304" pitchFamily="18" charset="0"/>
              </a:rPr>
              <a:t>по </a:t>
            </a:r>
            <a:r>
              <a:rPr lang="ru-RU" sz="1300" dirty="0" smtClean="0">
                <a:latin typeface="Times New Roman" panose="02020603050405020304" pitchFamily="18" charset="0"/>
                <a:cs typeface="Times New Roman" panose="02020603050405020304" pitchFamily="18" charset="0"/>
              </a:rPr>
              <a:t>электронной </a:t>
            </a:r>
            <a:r>
              <a:rPr lang="ru-RU" sz="1300" dirty="0">
                <a:latin typeface="Times New Roman" panose="02020603050405020304" pitchFamily="18" charset="0"/>
                <a:cs typeface="Times New Roman" panose="02020603050405020304" pitchFamily="18" charset="0"/>
              </a:rPr>
              <a:t>почте при ожидании отправления рейса более </a:t>
            </a:r>
            <a:r>
              <a:rPr lang="ru-RU" sz="1300" dirty="0" smtClean="0">
                <a:latin typeface="Times New Roman" panose="02020603050405020304" pitchFamily="18" charset="0"/>
                <a:cs typeface="Times New Roman" panose="02020603050405020304" pitchFamily="18" charset="0"/>
              </a:rPr>
              <a:t>2 часов</a:t>
            </a:r>
            <a:r>
              <a:rPr lang="ru-RU" sz="1300" dirty="0">
                <a:latin typeface="Times New Roman" panose="02020603050405020304" pitchFamily="18" charset="0"/>
                <a:cs typeface="Times New Roman" panose="02020603050405020304" pitchFamily="18" charset="0"/>
              </a:rPr>
              <a:t>;</a:t>
            </a:r>
          </a:p>
          <a:p>
            <a:pPr marL="266700" indent="-180975" algn="just"/>
            <a:r>
              <a:rPr lang="ru-RU" sz="1300" dirty="0">
                <a:latin typeface="Times New Roman" panose="02020603050405020304" pitchFamily="18" charset="0"/>
                <a:cs typeface="Times New Roman" panose="02020603050405020304" pitchFamily="18" charset="0"/>
              </a:rPr>
              <a:t>обеспечение прохладительными напитками при ожидании отправления рейса более </a:t>
            </a:r>
            <a:r>
              <a:rPr lang="ru-RU" sz="1300" dirty="0" smtClean="0">
                <a:latin typeface="Times New Roman" panose="02020603050405020304" pitchFamily="18" charset="0"/>
                <a:cs typeface="Times New Roman" panose="02020603050405020304" pitchFamily="18" charset="0"/>
              </a:rPr>
              <a:t>2 часов</a:t>
            </a:r>
            <a:r>
              <a:rPr lang="ru-RU" sz="1300" dirty="0">
                <a:latin typeface="Times New Roman" panose="02020603050405020304" pitchFamily="18" charset="0"/>
                <a:cs typeface="Times New Roman" panose="02020603050405020304" pitchFamily="18" charset="0"/>
              </a:rPr>
              <a:t>;</a:t>
            </a:r>
          </a:p>
          <a:p>
            <a:pPr marL="266700" indent="-180975" algn="just"/>
            <a:r>
              <a:rPr lang="ru-RU" sz="1300" dirty="0" smtClean="0">
                <a:latin typeface="Times New Roman" panose="02020603050405020304" pitchFamily="18" charset="0"/>
                <a:cs typeface="Times New Roman" panose="02020603050405020304" pitchFamily="18" charset="0"/>
              </a:rPr>
              <a:t>горячее питание </a:t>
            </a:r>
            <a:r>
              <a:rPr lang="ru-RU" sz="1300" dirty="0">
                <a:latin typeface="Times New Roman" panose="02020603050405020304" pitchFamily="18" charset="0"/>
                <a:cs typeface="Times New Roman" panose="02020603050405020304" pitchFamily="18" charset="0"/>
              </a:rPr>
              <a:t>при ожидании отправления рейса более </a:t>
            </a:r>
            <a:r>
              <a:rPr lang="ru-RU" sz="1300" dirty="0" smtClean="0">
                <a:latin typeface="Times New Roman" panose="02020603050405020304" pitchFamily="18" charset="0"/>
                <a:cs typeface="Times New Roman" panose="02020603050405020304" pitchFamily="18" charset="0"/>
              </a:rPr>
              <a:t>4 часов </a:t>
            </a:r>
            <a:r>
              <a:rPr lang="ru-RU" sz="1300" dirty="0">
                <a:latin typeface="Times New Roman" panose="02020603050405020304" pitchFamily="18" charset="0"/>
                <a:cs typeface="Times New Roman" panose="02020603050405020304" pitchFamily="18" charset="0"/>
              </a:rPr>
              <a:t>и далее каждые </a:t>
            </a:r>
            <a:r>
              <a:rPr lang="ru-RU" sz="1300" dirty="0" smtClean="0">
                <a:latin typeface="Times New Roman" panose="02020603050405020304" pitchFamily="18" charset="0"/>
                <a:cs typeface="Times New Roman" panose="02020603050405020304" pitchFamily="18" charset="0"/>
              </a:rPr>
              <a:t>6 часов </a:t>
            </a:r>
            <a:r>
              <a:rPr lang="ru-RU" sz="1300" dirty="0">
                <a:latin typeface="Times New Roman" panose="02020603050405020304" pitchFamily="18" charset="0"/>
                <a:cs typeface="Times New Roman" panose="02020603050405020304" pitchFamily="18" charset="0"/>
              </a:rPr>
              <a:t>– в дневное время и каждые </a:t>
            </a:r>
            <a:r>
              <a:rPr lang="ru-RU" sz="1300" dirty="0" smtClean="0">
                <a:latin typeface="Times New Roman" panose="02020603050405020304" pitchFamily="18" charset="0"/>
                <a:cs typeface="Times New Roman" panose="02020603050405020304" pitchFamily="18" charset="0"/>
              </a:rPr>
              <a:t>8 часов </a:t>
            </a:r>
            <a:r>
              <a:rPr lang="ru-RU" sz="1300" dirty="0">
                <a:latin typeface="Times New Roman" panose="02020603050405020304" pitchFamily="18" charset="0"/>
                <a:cs typeface="Times New Roman" panose="02020603050405020304" pitchFamily="18" charset="0"/>
              </a:rPr>
              <a:t>– в ночное;</a:t>
            </a:r>
          </a:p>
          <a:p>
            <a:pPr marL="266700" indent="-180975" algn="just"/>
            <a:r>
              <a:rPr lang="ru-RU" sz="1300" dirty="0" smtClean="0">
                <a:latin typeface="Times New Roman" panose="02020603050405020304" pitchFamily="18" charset="0"/>
                <a:cs typeface="Times New Roman" panose="02020603050405020304" pitchFamily="18" charset="0"/>
              </a:rPr>
              <a:t>гостиница </a:t>
            </a:r>
            <a:r>
              <a:rPr lang="ru-RU" sz="1300" dirty="0">
                <a:latin typeface="Times New Roman" panose="02020603050405020304" pitchFamily="18" charset="0"/>
                <a:cs typeface="Times New Roman" panose="02020603050405020304" pitchFamily="18" charset="0"/>
              </a:rPr>
              <a:t>при ожидании отправления рейса более 8 часов – в дневное время и более 6 часов – в ночное;</a:t>
            </a:r>
          </a:p>
          <a:p>
            <a:pPr marL="266700" indent="-180975" algn="just"/>
            <a:r>
              <a:rPr lang="ru-RU" sz="1300" dirty="0">
                <a:latin typeface="Times New Roman" panose="02020603050405020304" pitchFamily="18" charset="0"/>
                <a:cs typeface="Times New Roman" panose="02020603050405020304" pitchFamily="18" charset="0"/>
              </a:rPr>
              <a:t>доставка транспортом от аэропорта до гостиницы и обратно в тех случаях, когда гостиница предоставляется без взимания дополнительной платы.</a:t>
            </a:r>
          </a:p>
          <a:p>
            <a:pPr marL="0" indent="0" algn="just">
              <a:buNone/>
            </a:pPr>
            <a:r>
              <a:rPr lang="ru-RU" sz="1300" dirty="0">
                <a:latin typeface="Times New Roman" panose="02020603050405020304" pitchFamily="18" charset="0"/>
                <a:cs typeface="Times New Roman" panose="02020603050405020304" pitchFamily="18" charset="0"/>
              </a:rPr>
              <a:t> </a:t>
            </a:r>
            <a:r>
              <a:rPr lang="ru-RU" sz="1300" b="1" dirty="0" smtClean="0">
                <a:solidFill>
                  <a:srgbClr val="FF0000"/>
                </a:solidFill>
                <a:latin typeface="Times New Roman" panose="02020603050405020304" pitchFamily="18" charset="0"/>
                <a:cs typeface="Times New Roman" panose="02020603050405020304" pitchFamily="18" charset="0"/>
              </a:rPr>
              <a:t>Все </a:t>
            </a:r>
            <a:r>
              <a:rPr lang="ru-RU" sz="1300" b="1" dirty="0">
                <a:solidFill>
                  <a:srgbClr val="FF0000"/>
                </a:solidFill>
                <a:latin typeface="Times New Roman" panose="02020603050405020304" pitchFamily="18" charset="0"/>
                <a:cs typeface="Times New Roman" panose="02020603050405020304" pitchFamily="18" charset="0"/>
              </a:rPr>
              <a:t>вышеперечисленные услуги предоставляются Вам без взимания дополнительной платы</a:t>
            </a:r>
            <a:r>
              <a:rPr lang="ru-RU" sz="1300" b="1" dirty="0" smtClean="0">
                <a:solidFill>
                  <a:srgbClr val="FF0000"/>
                </a:solidFill>
                <a:latin typeface="Times New Roman" panose="02020603050405020304" pitchFamily="18" charset="0"/>
                <a:cs typeface="Times New Roman" panose="02020603050405020304" pitchFamily="18" charset="0"/>
              </a:rPr>
              <a:t>!</a:t>
            </a:r>
          </a:p>
          <a:p>
            <a:pPr marL="0" indent="0" algn="just">
              <a:buNone/>
            </a:pPr>
            <a:r>
              <a:rPr lang="ru-RU" sz="1300" dirty="0" smtClean="0">
                <a:latin typeface="Times New Roman" panose="02020603050405020304" pitchFamily="18" charset="0"/>
                <a:cs typeface="Times New Roman" panose="02020603050405020304" pitchFamily="18" charset="0"/>
              </a:rPr>
              <a:t>Ожидание отправления рейса начинается со времени отправления рейса, указанного в билете.</a:t>
            </a:r>
          </a:p>
          <a:p>
            <a:pPr marL="0" indent="0" algn="just">
              <a:buNone/>
            </a:pPr>
            <a:r>
              <a:rPr lang="ru-RU" sz="1300" dirty="0" smtClean="0">
                <a:latin typeface="Times New Roman" panose="02020603050405020304" pitchFamily="18" charset="0"/>
                <a:cs typeface="Times New Roman" panose="02020603050405020304" pitchFamily="18" charset="0"/>
              </a:rPr>
              <a:t>За просрочку доставки пассажира, багажа или груза в пункт назначения </a:t>
            </a:r>
            <a:r>
              <a:rPr lang="ru-RU" sz="1300" b="1" dirty="0" smtClean="0">
                <a:solidFill>
                  <a:srgbClr val="FF0000"/>
                </a:solidFill>
                <a:latin typeface="Times New Roman" panose="02020603050405020304" pitchFamily="18" charset="0"/>
                <a:cs typeface="Times New Roman" panose="02020603050405020304" pitchFamily="18" charset="0"/>
              </a:rPr>
              <a:t>перевозчик уплачивает штраф </a:t>
            </a:r>
            <a:r>
              <a:rPr lang="ru-RU" sz="1300" dirty="0" smtClean="0">
                <a:latin typeface="Times New Roman" panose="02020603050405020304" pitchFamily="18" charset="0"/>
                <a:cs typeface="Times New Roman" panose="02020603050405020304" pitchFamily="18" charset="0"/>
              </a:rPr>
              <a:t>в размере 25 (двадцати пяти) процентов установленного федеральным законом минимального размера оплаты труда за каждый час просрочки, но не более чем 50 (пятьдесят) процентов провозной платы, если не докажет, что просрочка имела место вследствие непреодолимой силы, устранения неисправности воздушного судна, угрожающей жизни или здоровью пассажиров воздушного судна, либо иных обстоятельств, не зависящих от перевозчика (Ст.120. ВК).</a:t>
            </a:r>
          </a:p>
          <a:p>
            <a:pPr marL="0" indent="0" algn="just">
              <a:buNone/>
            </a:pPr>
            <a:endParaRPr lang="ru-RU" sz="13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862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648072"/>
          </a:xfrm>
        </p:spPr>
        <p:txBody>
          <a:bodyPr>
            <a:normAutofit/>
          </a:bodyPr>
          <a:lstStyle/>
          <a:p>
            <a:pPr lvl="0"/>
            <a:r>
              <a:rPr lang="ru-RU" sz="3600" b="1" cap="all" dirty="0" smtClean="0">
                <a:ln w="0"/>
                <a:solidFill>
                  <a:schemeClr val="tx2">
                    <a:lumMod val="75000"/>
                  </a:schemeClr>
                </a:solidFill>
                <a:effectLst/>
              </a:rPr>
              <a:t>4. На борту воздушного судна</a:t>
            </a:r>
            <a:endParaRPr lang="ru-RU" sz="3600" b="1" cap="all" dirty="0">
              <a:ln w="0"/>
              <a:solidFill>
                <a:schemeClr val="tx2">
                  <a:lumMod val="75000"/>
                </a:schemeClr>
              </a:solidFill>
              <a:effectLst/>
            </a:endParaRPr>
          </a:p>
        </p:txBody>
      </p:sp>
      <p:sp>
        <p:nvSpPr>
          <p:cNvPr id="3" name="Содержимое 2"/>
          <p:cNvSpPr>
            <a:spLocks noGrp="1"/>
          </p:cNvSpPr>
          <p:nvPr>
            <p:ph idx="1"/>
          </p:nvPr>
        </p:nvSpPr>
        <p:spPr>
          <a:xfrm>
            <a:off x="395536" y="980728"/>
            <a:ext cx="8496944" cy="5877272"/>
          </a:xfrm>
        </p:spPr>
        <p:txBody>
          <a:bodyPr>
            <a:normAutofit/>
          </a:bodyPr>
          <a:lstStyle/>
          <a:p>
            <a:pPr marL="0" indent="0" algn="just">
              <a:buNone/>
            </a:pPr>
            <a:r>
              <a:rPr lang="ru-RU" sz="1400" b="1" dirty="0">
                <a:solidFill>
                  <a:srgbClr val="FF0000"/>
                </a:solidFill>
                <a:latin typeface="Times New Roman" panose="02020603050405020304" pitchFamily="18" charset="0"/>
                <a:cs typeface="Times New Roman" panose="02020603050405020304" pitchFamily="18" charset="0"/>
              </a:rPr>
              <a:t>Перевозчик предоставляет</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Вам комплекс услуг в зависимости от типа и оборудования воздушного судна, продолжительности полета, времени суток, в течение которых происходит полет, а также класса обслуживания, указанного в авиабилете. </a:t>
            </a:r>
          </a:p>
          <a:p>
            <a:pPr marL="0" indent="0" algn="just">
              <a:buNone/>
            </a:pPr>
            <a:r>
              <a:rPr lang="ru-RU" sz="1400" dirty="0">
                <a:latin typeface="Times New Roman" panose="02020603050405020304" pitchFamily="18" charset="0"/>
                <a:cs typeface="Times New Roman" panose="02020603050405020304" pitchFamily="18" charset="0"/>
              </a:rPr>
              <a:t>Объем услуг и порядок их предоставления определяется правилами перевозчика (п.94 ФАП 82).</a:t>
            </a:r>
          </a:p>
          <a:p>
            <a:pPr marL="0" indent="0" algn="just">
              <a:buNone/>
            </a:pPr>
            <a:r>
              <a:rPr lang="ru-RU" sz="1400" dirty="0">
                <a:latin typeface="Times New Roman" panose="02020603050405020304" pitchFamily="18" charset="0"/>
                <a:cs typeface="Times New Roman" panose="02020603050405020304" pitchFamily="18" charset="0"/>
              </a:rPr>
              <a:t> </a:t>
            </a:r>
          </a:p>
          <a:p>
            <a:pPr marL="0" indent="0" algn="just">
              <a:buNone/>
            </a:pPr>
            <a:r>
              <a:rPr lang="ru-RU" sz="1400" b="1" dirty="0">
                <a:solidFill>
                  <a:srgbClr val="FF0000"/>
                </a:solidFill>
                <a:latin typeface="Times New Roman" panose="02020603050405020304" pitchFamily="18" charset="0"/>
                <a:cs typeface="Times New Roman" panose="02020603050405020304" pitchFamily="18" charset="0"/>
              </a:rPr>
              <a:t>Перевозчик должен</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обеспечить: (п.95 ФАП 82)</a:t>
            </a:r>
          </a:p>
          <a:p>
            <a:pPr marL="266700" indent="-180975" algn="just"/>
            <a:r>
              <a:rPr lang="ru-RU" sz="1400" dirty="0">
                <a:latin typeface="Times New Roman" panose="02020603050405020304" pitchFamily="18" charset="0"/>
                <a:cs typeface="Times New Roman" panose="02020603050405020304" pitchFamily="18" charset="0"/>
              </a:rPr>
              <a:t>информирование об условиях полета и общих правилах поведения на борту воздушного судна, местах нахождения основных и запасных выходов, об условиях покидания воздушного судна в аварийных ситуациях, а также о местах расположения в салоне воздушного судна индивидуальных средств защиты и надувных трапов;</a:t>
            </a:r>
          </a:p>
          <a:p>
            <a:pPr marL="266700" indent="-180975" algn="just"/>
            <a:r>
              <a:rPr lang="ru-RU" sz="1400" dirty="0">
                <a:latin typeface="Times New Roman" panose="02020603050405020304" pitchFamily="18" charset="0"/>
                <a:cs typeface="Times New Roman" panose="02020603050405020304" pitchFamily="18" charset="0"/>
              </a:rPr>
              <a:t>предоставление прохладительных и/или горячих напитков и питания;</a:t>
            </a:r>
          </a:p>
          <a:p>
            <a:pPr marL="266700" indent="-180975" algn="just"/>
            <a:r>
              <a:rPr lang="ru-RU" sz="1400" dirty="0">
                <a:latin typeface="Times New Roman" panose="02020603050405020304" pitchFamily="18" charset="0"/>
                <a:cs typeface="Times New Roman" panose="02020603050405020304" pitchFamily="18" charset="0"/>
              </a:rPr>
              <a:t>первую медицинскую помощь.</a:t>
            </a:r>
          </a:p>
          <a:p>
            <a:pPr marL="0" indent="0" algn="just">
              <a:buNone/>
            </a:pPr>
            <a:r>
              <a:rPr lang="ru-RU" sz="1400" b="1" dirty="0">
                <a:solidFill>
                  <a:srgbClr val="FF0000"/>
                </a:solidFill>
                <a:latin typeface="Times New Roman" panose="02020603050405020304" pitchFamily="18" charset="0"/>
                <a:cs typeface="Times New Roman" panose="02020603050405020304" pitchFamily="18" charset="0"/>
              </a:rPr>
              <a:t>За указанные услуги дополнительная плата не взимается!</a:t>
            </a:r>
            <a:endParaRPr lang="ru-RU" sz="1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ru-RU" sz="1400" dirty="0">
                <a:latin typeface="Times New Roman" panose="02020603050405020304" pitchFamily="18" charset="0"/>
                <a:cs typeface="Times New Roman" panose="02020603050405020304" pitchFamily="18" charset="0"/>
              </a:rPr>
              <a:t> </a:t>
            </a:r>
          </a:p>
          <a:p>
            <a:pPr marL="0" indent="0" algn="just">
              <a:buNone/>
            </a:pPr>
            <a:r>
              <a:rPr lang="ru-RU" sz="1400" dirty="0">
                <a:latin typeface="Times New Roman" panose="02020603050405020304" pitchFamily="18" charset="0"/>
                <a:cs typeface="Times New Roman" panose="02020603050405020304" pitchFamily="18" charset="0"/>
              </a:rPr>
              <a:t>Горячее питание предоставляется при продолжительности полета свыше 3 (трех) часов и далее каждые 4 (четыре) часа - в дневное время и каждые 6 (шесть) часов - в ночное время.</a:t>
            </a:r>
          </a:p>
          <a:p>
            <a:pPr marL="0" indent="0" algn="just">
              <a:buNone/>
            </a:pPr>
            <a:r>
              <a:rPr lang="ru-RU" sz="1400" dirty="0">
                <a:latin typeface="Times New Roman" panose="02020603050405020304" pitchFamily="18" charset="0"/>
                <a:cs typeface="Times New Roman" panose="02020603050405020304" pitchFamily="18" charset="0"/>
              </a:rPr>
              <a:t>Однако, питание и горячие напитки могут не предоставляться, если это установлено правилами перевозчика. Перевозчик обязан предоставить информацию об условиях обслуживания на борту воздушного судна до заключения договора воздушной перевозки пассажира (п.98 ФАП 82).</a:t>
            </a:r>
          </a:p>
          <a:p>
            <a:pPr marL="0" indent="0" algn="just">
              <a:buNone/>
            </a:pPr>
            <a:r>
              <a:rPr lang="ru-RU" sz="1400" b="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marL="0" indent="0" algn="just">
              <a:buNone/>
            </a:pPr>
            <a:r>
              <a:rPr lang="ru-RU" sz="1400" b="1" dirty="0">
                <a:solidFill>
                  <a:srgbClr val="FF0000"/>
                </a:solidFill>
                <a:latin typeface="Times New Roman" panose="02020603050405020304" pitchFamily="18" charset="0"/>
                <a:cs typeface="Times New Roman" panose="02020603050405020304" pitchFamily="18" charset="0"/>
              </a:rPr>
              <a:t>Напоминаем Вам,</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что в соответствии с законодательством, все рейсы российских авиакомпаний являются некурящими.</a:t>
            </a:r>
          </a:p>
          <a:p>
            <a:pPr marL="0" indent="0" algn="just">
              <a:buNone/>
            </a:pPr>
            <a:r>
              <a:rPr lang="ru-RU" sz="1400" dirty="0">
                <a:latin typeface="Times New Roman" panose="02020603050405020304" pitchFamily="18" charset="0"/>
                <a:cs typeface="Times New Roman" panose="02020603050405020304" pitchFamily="18" charset="0"/>
              </a:rPr>
              <a:t>Курение электронных сигарет также </a:t>
            </a:r>
            <a:r>
              <a:rPr lang="ru-RU" sz="1400" b="1" dirty="0">
                <a:solidFill>
                  <a:srgbClr val="FF0000"/>
                </a:solidFill>
                <a:latin typeface="Times New Roman" panose="02020603050405020304" pitchFamily="18" charset="0"/>
                <a:cs typeface="Times New Roman" panose="02020603050405020304" pitchFamily="18" charset="0"/>
              </a:rPr>
              <a:t>категорически запрещено!</a:t>
            </a:r>
            <a:endParaRPr lang="ru-RU" sz="1400" dirty="0" smtClean="0">
              <a:solidFill>
                <a:srgbClr val="FF0000"/>
              </a:solidFill>
              <a:latin typeface="Times New Roman" pitchFamily="18" charset="0"/>
              <a:cs typeface="Times New Roman" pitchFamily="18" charset="0"/>
            </a:endParaRPr>
          </a:p>
          <a:p>
            <a:pPr marL="0" indent="0" algn="just">
              <a:buNone/>
            </a:pPr>
            <a:r>
              <a:rPr lang="ru-RU" sz="1400" b="1"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03077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864096"/>
          </a:xfrm>
        </p:spPr>
        <p:txBody>
          <a:bodyPr>
            <a:normAutofit/>
          </a:bodyPr>
          <a:lstStyle/>
          <a:p>
            <a:pPr lvl="0"/>
            <a:r>
              <a:rPr lang="ru-RU" sz="3600" b="1" cap="all" dirty="0">
                <a:ln w="0"/>
                <a:solidFill>
                  <a:schemeClr val="tx2">
                    <a:lumMod val="75000"/>
                  </a:schemeClr>
                </a:solidFill>
                <a:effectLst/>
              </a:rPr>
              <a:t>5</a:t>
            </a:r>
            <a:r>
              <a:rPr lang="ru-RU" sz="3600" b="1" cap="all" dirty="0" smtClean="0">
                <a:ln w="0"/>
                <a:solidFill>
                  <a:schemeClr val="tx2">
                    <a:lumMod val="75000"/>
                  </a:schemeClr>
                </a:solidFill>
                <a:effectLst/>
              </a:rPr>
              <a:t>. багаж не найден или испорчен</a:t>
            </a:r>
            <a:endParaRPr lang="ru-RU" sz="3600" b="1" cap="all" dirty="0">
              <a:ln w="0"/>
              <a:solidFill>
                <a:schemeClr val="tx2">
                  <a:lumMod val="75000"/>
                </a:schemeClr>
              </a:solidFill>
              <a:effectLst/>
            </a:endParaRPr>
          </a:p>
        </p:txBody>
      </p:sp>
      <p:sp>
        <p:nvSpPr>
          <p:cNvPr id="3" name="Содержимое 2"/>
          <p:cNvSpPr>
            <a:spLocks noGrp="1"/>
          </p:cNvSpPr>
          <p:nvPr>
            <p:ph idx="1"/>
          </p:nvPr>
        </p:nvSpPr>
        <p:spPr>
          <a:xfrm>
            <a:off x="323528" y="1412776"/>
            <a:ext cx="8352928" cy="4680520"/>
          </a:xfrm>
        </p:spPr>
        <p:txBody>
          <a:bodyPr>
            <a:noAutofit/>
          </a:bodyPr>
          <a:lstStyle/>
          <a:p>
            <a:pPr marL="0" indent="0" algn="just">
              <a:buNone/>
            </a:pPr>
            <a:endParaRPr lang="ru-RU" sz="1400" dirty="0" smtClean="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случае утери багажа </a:t>
            </a:r>
            <a:r>
              <a:rPr lang="ru-RU" sz="1400" b="1" dirty="0">
                <a:solidFill>
                  <a:srgbClr val="FF0000"/>
                </a:solidFill>
                <a:latin typeface="Times New Roman" panose="02020603050405020304" pitchFamily="18" charset="0"/>
                <a:cs typeface="Times New Roman" panose="02020603050405020304" pitchFamily="18" charset="0"/>
              </a:rPr>
              <a:t>Вам необходимо</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своевременно обратиться к представителю перевозчика и оформить письменное заявление о неполучении багажа. На основании Вашего заявления </a:t>
            </a:r>
            <a:r>
              <a:rPr lang="ru-RU" sz="1400" b="1" dirty="0">
                <a:solidFill>
                  <a:srgbClr val="FF0000"/>
                </a:solidFill>
                <a:latin typeface="Times New Roman" panose="02020603050405020304" pitchFamily="18" charset="0"/>
                <a:cs typeface="Times New Roman" panose="02020603050405020304" pitchFamily="18" charset="0"/>
              </a:rPr>
              <a:t>перевозчик обязан</a:t>
            </a:r>
            <a:r>
              <a:rPr lang="ru-RU" sz="1400" dirty="0">
                <a:latin typeface="Times New Roman" panose="02020603050405020304" pitchFamily="18" charset="0"/>
                <a:cs typeface="Times New Roman" panose="02020603050405020304" pitchFamily="18" charset="0"/>
              </a:rPr>
              <a:t> обеспечить розыск багажа немедленно. </a:t>
            </a:r>
          </a:p>
          <a:p>
            <a:pPr marL="0" indent="0" algn="just">
              <a:buNone/>
            </a:pPr>
            <a:endParaRPr lang="ru-RU" sz="1400" dirty="0" smtClean="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Если </a:t>
            </a:r>
            <a:r>
              <a:rPr lang="ru-RU" sz="1400" dirty="0">
                <a:latin typeface="Times New Roman" panose="02020603050405020304" pitchFamily="18" charset="0"/>
                <a:cs typeface="Times New Roman" panose="02020603050405020304" pitchFamily="18" charset="0"/>
              </a:rPr>
              <a:t>Ваш багаж найден, перевозчик уведомляет Вас об этом и обеспечивает его доставку по указанному Вами адресу </a:t>
            </a:r>
            <a:r>
              <a:rPr lang="ru-RU" sz="1400" b="1" dirty="0">
                <a:solidFill>
                  <a:srgbClr val="FF0000"/>
                </a:solidFill>
                <a:latin typeface="Times New Roman" panose="02020603050405020304" pitchFamily="18" charset="0"/>
                <a:cs typeface="Times New Roman" panose="02020603050405020304" pitchFamily="18" charset="0"/>
              </a:rPr>
              <a:t>без взимания дополнительной платы.</a:t>
            </a:r>
            <a:endParaRPr lang="ru-RU" sz="1400"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ru-RU" sz="1400" dirty="0" smtClean="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Если </a:t>
            </a:r>
            <a:r>
              <a:rPr lang="ru-RU" sz="1400" b="1" dirty="0">
                <a:solidFill>
                  <a:srgbClr val="FF0000"/>
                </a:solidFill>
                <a:latin typeface="Times New Roman" panose="02020603050405020304" pitchFamily="18" charset="0"/>
                <a:cs typeface="Times New Roman" panose="02020603050405020304" pitchFamily="18" charset="0"/>
              </a:rPr>
              <a:t>Ваш багаж не найден</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течение 21 (двадцати одного) дня со дня предъявления заявления о неполучении багажа, </a:t>
            </a:r>
            <a:r>
              <a:rPr lang="ru-RU" sz="1400" b="1" dirty="0">
                <a:solidFill>
                  <a:srgbClr val="FF0000"/>
                </a:solidFill>
                <a:latin typeface="Times New Roman" panose="02020603050405020304" pitchFamily="18" charset="0"/>
                <a:cs typeface="Times New Roman" panose="02020603050405020304" pitchFamily="18" charset="0"/>
              </a:rPr>
              <a:t>Вы вправе</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требовать возмещения вреда, причиненного утратой зарегистрированного багажа.</a:t>
            </a:r>
          </a:p>
          <a:p>
            <a:pPr marL="0" indent="0" algn="just">
              <a:buNone/>
            </a:pPr>
            <a:endParaRPr lang="ru-RU" sz="1400" dirty="0" smtClean="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соответствии со ст. 119 ВК РФ, за утрату, недостачу или повреждение (порчу) багажа, груза, а также </a:t>
            </a:r>
            <a:endParaRPr lang="ru-RU" sz="1400" dirty="0" smtClean="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вещей</a:t>
            </a:r>
            <a:r>
              <a:rPr lang="ru-RU" sz="1400" dirty="0">
                <a:latin typeface="Times New Roman" panose="02020603050405020304" pitchFamily="18" charset="0"/>
                <a:cs typeface="Times New Roman" panose="02020603050405020304" pitchFamily="18" charset="0"/>
              </a:rPr>
              <a:t>, находящихся при пассажире, </a:t>
            </a:r>
            <a:r>
              <a:rPr lang="ru-RU" sz="1400" b="1" dirty="0">
                <a:solidFill>
                  <a:srgbClr val="FF0000"/>
                </a:solidFill>
                <a:latin typeface="Times New Roman" panose="02020603050405020304" pitchFamily="18" charset="0"/>
                <a:cs typeface="Times New Roman" panose="02020603050405020304" pitchFamily="18" charset="0"/>
              </a:rPr>
              <a:t>перевозчик несет ответственность</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следующих размерах:</a:t>
            </a:r>
          </a:p>
          <a:p>
            <a:pPr marL="266700" indent="-180975" algn="just"/>
            <a:r>
              <a:rPr lang="ru-RU" sz="1400" b="1" dirty="0">
                <a:solidFill>
                  <a:srgbClr val="FF0000"/>
                </a:solidFill>
                <a:latin typeface="Times New Roman" panose="02020603050405020304" pitchFamily="18" charset="0"/>
                <a:cs typeface="Times New Roman" panose="02020603050405020304" pitchFamily="18" charset="0"/>
              </a:rPr>
              <a:t>с объявлением ценности </a:t>
            </a:r>
            <a:r>
              <a:rPr lang="ru-RU" sz="1400" dirty="0">
                <a:latin typeface="Times New Roman" panose="02020603050405020304" pitchFamily="18" charset="0"/>
                <a:cs typeface="Times New Roman" panose="02020603050405020304" pitchFamily="18" charset="0"/>
              </a:rPr>
              <a:t>- в размере объявленной ценности. При этом, с пассажира взимается дополнительная плата за перевозку такого багажа;</a:t>
            </a:r>
          </a:p>
          <a:p>
            <a:pPr marL="266700" indent="-180975" algn="just"/>
            <a:r>
              <a:rPr lang="ru-RU" sz="1400" b="1" dirty="0">
                <a:solidFill>
                  <a:srgbClr val="FF0000"/>
                </a:solidFill>
                <a:latin typeface="Times New Roman" panose="02020603050405020304" pitchFamily="18" charset="0"/>
                <a:cs typeface="Times New Roman" panose="02020603050405020304" pitchFamily="18" charset="0"/>
              </a:rPr>
              <a:t>без объявления ценности</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в размере их стоимости, но не более шестисот рублей за килограмм веса багажа или груза;</a:t>
            </a:r>
          </a:p>
          <a:p>
            <a:pPr marL="266700" indent="-180975" algn="just"/>
            <a:r>
              <a:rPr lang="ru-RU" sz="1400" b="1" dirty="0">
                <a:solidFill>
                  <a:srgbClr val="FF0000"/>
                </a:solidFill>
                <a:latin typeface="Times New Roman" panose="02020603050405020304" pitchFamily="18" charset="0"/>
                <a:cs typeface="Times New Roman" panose="02020603050405020304" pitchFamily="18" charset="0"/>
              </a:rPr>
              <a:t>при невозможности установления ценности</a:t>
            </a:r>
            <a:r>
              <a:rPr lang="ru-RU" sz="1400" dirty="0">
                <a:latin typeface="Times New Roman" panose="02020603050405020304" pitchFamily="18" charset="0"/>
                <a:cs typeface="Times New Roman" panose="02020603050405020304" pitchFamily="18" charset="0"/>
              </a:rPr>
              <a:t> - в размере не более чем одиннадцать тысяч рублей.</a:t>
            </a:r>
          </a:p>
          <a:p>
            <a:pPr marL="0" indent="0" algn="just">
              <a:buNone/>
            </a:pPr>
            <a:r>
              <a:rPr lang="ru-RU"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32182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864096"/>
          </a:xfrm>
        </p:spPr>
        <p:txBody>
          <a:bodyPr>
            <a:normAutofit/>
          </a:bodyPr>
          <a:lstStyle/>
          <a:p>
            <a:pPr lvl="0"/>
            <a:r>
              <a:rPr lang="ru-RU" sz="3600" b="1" cap="all" dirty="0" smtClean="0">
                <a:ln w="0"/>
                <a:solidFill>
                  <a:schemeClr val="tx2">
                    <a:lumMod val="75000"/>
                  </a:schemeClr>
                </a:solidFill>
                <a:effectLst/>
              </a:rPr>
              <a:t>5. багаж не найден или испорчен</a:t>
            </a:r>
            <a:endParaRPr lang="ru-RU" sz="3600" b="1" cap="all" dirty="0">
              <a:ln w="0"/>
              <a:solidFill>
                <a:schemeClr val="tx2">
                  <a:lumMod val="75000"/>
                </a:schemeClr>
              </a:solidFill>
              <a:effectLst/>
            </a:endParaRPr>
          </a:p>
        </p:txBody>
      </p:sp>
      <p:sp>
        <p:nvSpPr>
          <p:cNvPr id="3" name="Содержимое 2"/>
          <p:cNvSpPr>
            <a:spLocks noGrp="1"/>
          </p:cNvSpPr>
          <p:nvPr>
            <p:ph idx="1"/>
          </p:nvPr>
        </p:nvSpPr>
        <p:spPr>
          <a:xfrm>
            <a:off x="539552" y="1052736"/>
            <a:ext cx="8136904" cy="5805264"/>
          </a:xfrm>
        </p:spPr>
        <p:txBody>
          <a:bodyPr>
            <a:noAutofit/>
          </a:bodyPr>
          <a:lstStyle/>
          <a:p>
            <a:pPr marL="0" indent="0" algn="just">
              <a:buNone/>
            </a:pPr>
            <a:r>
              <a:rPr lang="ru-RU" sz="1400" dirty="0">
                <a:latin typeface="Times New Roman" panose="02020603050405020304" pitchFamily="18" charset="0"/>
                <a:cs typeface="Times New Roman" panose="02020603050405020304" pitchFamily="18" charset="0"/>
              </a:rPr>
              <a:t> </a:t>
            </a:r>
          </a:p>
          <a:p>
            <a:pPr marL="0" indent="0" algn="just">
              <a:buNone/>
            </a:pPr>
            <a:r>
              <a:rPr lang="ru-RU" sz="1400" b="1" dirty="0">
                <a:solidFill>
                  <a:srgbClr val="FF0000"/>
                </a:solidFill>
                <a:latin typeface="Times New Roman" panose="02020603050405020304" pitchFamily="18" charset="0"/>
                <a:cs typeface="Times New Roman" panose="02020603050405020304" pitchFamily="18" charset="0"/>
              </a:rPr>
              <a:t>Вы обязаны</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заботиться о сохранности ручной клади и вещей, которые перевозите в салоне воздушного судна. </a:t>
            </a:r>
          </a:p>
          <a:p>
            <a:pPr marL="0" indent="0" algn="just">
              <a:buNone/>
            </a:pPr>
            <a:r>
              <a:rPr lang="ru-RU" sz="1400" dirty="0">
                <a:latin typeface="Times New Roman" panose="02020603050405020304" pitchFamily="18" charset="0"/>
                <a:cs typeface="Times New Roman" panose="02020603050405020304" pitchFamily="18" charset="0"/>
              </a:rPr>
              <a:t>Ваша ручная кладь или вещи, которые находились при Вас, забытые на борту воздушного судна и найденные после выполнения рейса, хранятся в аэропорту их обнаружения в течение 6 (шести) месяцев с даты прибытия воздушного судна в аэропорт. (п.152 ФАП 82).</a:t>
            </a:r>
          </a:p>
          <a:p>
            <a:pPr marL="0" indent="0" algn="just">
              <a:buNone/>
            </a:pPr>
            <a:r>
              <a:rPr lang="ru-RU" sz="1400" dirty="0">
                <a:latin typeface="Times New Roman" panose="02020603050405020304" pitchFamily="18" charset="0"/>
                <a:cs typeface="Times New Roman" panose="02020603050405020304" pitchFamily="18" charset="0"/>
              </a:rPr>
              <a:t> </a:t>
            </a:r>
            <a:r>
              <a:rPr lang="ru-RU" sz="1400" b="1" dirty="0">
                <a:solidFill>
                  <a:srgbClr val="FF0000"/>
                </a:solidFill>
                <a:latin typeface="Times New Roman" panose="02020603050405020304" pitchFamily="18" charset="0"/>
                <a:cs typeface="Times New Roman" panose="02020603050405020304" pitchFamily="18" charset="0"/>
              </a:rPr>
              <a:t>Обращаем Ваше внимание, </a:t>
            </a:r>
            <a:r>
              <a:rPr lang="ru-RU" sz="1400" dirty="0">
                <a:latin typeface="Times New Roman" panose="02020603050405020304" pitchFamily="18" charset="0"/>
                <a:cs typeface="Times New Roman" panose="02020603050405020304" pitchFamily="18" charset="0"/>
              </a:rPr>
              <a:t>что аэропорт вправе взимать плату за хранение забытых вещей или невостребованного багажа более 48 (сорока восьми) часов после прибытия воздушного судна. </a:t>
            </a:r>
          </a:p>
          <a:p>
            <a:pPr marL="0" indent="0" algn="just">
              <a:buNone/>
            </a:pPr>
            <a:r>
              <a:rPr lang="ru-RU" sz="1400" b="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marL="0" indent="0" algn="just">
              <a:buNone/>
            </a:pPr>
            <a:r>
              <a:rPr lang="ru-RU" sz="1400" b="1" i="1" u="sng" dirty="0">
                <a:solidFill>
                  <a:srgbClr val="FF0000"/>
                </a:solidFill>
                <a:latin typeface="Times New Roman" panose="02020603050405020304" pitchFamily="18" charset="0"/>
                <a:cs typeface="Times New Roman" panose="02020603050405020304" pitchFamily="18" charset="0"/>
              </a:rPr>
              <a:t>Примечание:</a:t>
            </a:r>
            <a:endParaRPr lang="ru-RU" sz="1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ru-RU" sz="1400" dirty="0">
                <a:solidFill>
                  <a:srgbClr val="FF0000"/>
                </a:solidFill>
                <a:latin typeface="Times New Roman" panose="02020603050405020304" pitchFamily="18" charset="0"/>
                <a:cs typeface="Times New Roman" panose="02020603050405020304" pitchFamily="18" charset="0"/>
              </a:rPr>
              <a:t>На </a:t>
            </a:r>
            <a:r>
              <a:rPr lang="ru-RU" sz="1400" b="1" dirty="0">
                <a:solidFill>
                  <a:srgbClr val="FF0000"/>
                </a:solidFill>
                <a:latin typeface="Times New Roman" panose="02020603050405020304" pitchFamily="18" charset="0"/>
                <a:cs typeface="Times New Roman" panose="02020603050405020304" pitchFamily="18" charset="0"/>
              </a:rPr>
              <a:t>международных рейсах</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определены следующие сроки подачи претензии к перевозчику:</a:t>
            </a:r>
          </a:p>
          <a:p>
            <a:pPr marL="266700" indent="-180975" algn="just"/>
            <a:r>
              <a:rPr lang="ru-RU" sz="1400" dirty="0">
                <a:latin typeface="Times New Roman" panose="02020603050405020304" pitchFamily="18" charset="0"/>
                <a:cs typeface="Times New Roman" panose="02020603050405020304" pitchFamily="18" charset="0"/>
              </a:rPr>
              <a:t>в случае повреждения (порчи) багажа претензия подается не позднее 7 (семи) дней со дня получения багажа. </a:t>
            </a:r>
          </a:p>
          <a:p>
            <a:pPr marL="266700" indent="-180975" algn="just"/>
            <a:r>
              <a:rPr lang="ru-RU" sz="1400" dirty="0">
                <a:latin typeface="Times New Roman" panose="02020603050405020304" pitchFamily="18" charset="0"/>
                <a:cs typeface="Times New Roman" panose="02020603050405020304" pitchFamily="18" charset="0"/>
              </a:rPr>
              <a:t>в случае просрочки доставки багажа или груза - в течение 21 (двадцати одного) дня со дня передачи багажа в Ваше распоряжение.</a:t>
            </a:r>
          </a:p>
          <a:p>
            <a:pPr marL="266700" indent="-180975" algn="just"/>
            <a:r>
              <a:rPr lang="ru-RU" sz="1400" dirty="0">
                <a:latin typeface="Times New Roman" panose="02020603050405020304" pitchFamily="18" charset="0"/>
                <a:cs typeface="Times New Roman" panose="02020603050405020304" pitchFamily="18" charset="0"/>
              </a:rPr>
              <a:t>в случае утраты багажа - в течение 18 (восемнадцати) месяцев со дня прибытия воздушного судна в аэропорт пункта назначения.</a:t>
            </a:r>
          </a:p>
        </p:txBody>
      </p:sp>
    </p:spTree>
    <p:extLst>
      <p:ext uri="{BB962C8B-B14F-4D97-AF65-F5344CB8AC3E}">
        <p14:creationId xmlns:p14="http://schemas.microsoft.com/office/powerpoint/2010/main" val="1463059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792088"/>
          </a:xfrm>
        </p:spPr>
        <p:txBody>
          <a:bodyPr>
            <a:normAutofit fontScale="90000"/>
          </a:bodyPr>
          <a:lstStyle/>
          <a:p>
            <a:pPr lvl="0"/>
            <a:r>
              <a:rPr lang="ru-RU" sz="3600" b="1" cap="all" dirty="0">
                <a:ln w="0"/>
                <a:solidFill>
                  <a:schemeClr val="tx2">
                    <a:lumMod val="75000"/>
                  </a:schemeClr>
                </a:solidFill>
                <a:effectLst/>
              </a:rPr>
              <a:t>6</a:t>
            </a:r>
            <a:r>
              <a:rPr lang="ru-RU" sz="3600" b="1" cap="all" dirty="0" smtClean="0">
                <a:ln w="0"/>
                <a:solidFill>
                  <a:schemeClr val="tx2">
                    <a:lumMod val="75000"/>
                  </a:schemeClr>
                </a:solidFill>
                <a:effectLst/>
              </a:rPr>
              <a:t>. Перевозка отдельных категорий пассажиров</a:t>
            </a:r>
            <a:endParaRPr lang="ru-RU" sz="3600" b="1" cap="all" dirty="0">
              <a:ln w="0"/>
              <a:solidFill>
                <a:schemeClr val="tx2">
                  <a:lumMod val="75000"/>
                </a:schemeClr>
              </a:solidFill>
              <a:effectLst/>
            </a:endParaRPr>
          </a:p>
        </p:txBody>
      </p:sp>
      <p:sp>
        <p:nvSpPr>
          <p:cNvPr id="3" name="Содержимое 2"/>
          <p:cNvSpPr>
            <a:spLocks noGrp="1"/>
          </p:cNvSpPr>
          <p:nvPr>
            <p:ph idx="1"/>
          </p:nvPr>
        </p:nvSpPr>
        <p:spPr>
          <a:xfrm>
            <a:off x="395536" y="1196752"/>
            <a:ext cx="8352928" cy="5472608"/>
          </a:xfrm>
        </p:spPr>
        <p:txBody>
          <a:bodyPr>
            <a:noAutofit/>
          </a:bodyPr>
          <a:lstStyle/>
          <a:p>
            <a:pPr marL="0" indent="0" algn="just">
              <a:buNone/>
            </a:pPr>
            <a:r>
              <a:rPr lang="ru-RU" sz="1400" dirty="0">
                <a:latin typeface="Times New Roman" panose="02020603050405020304" pitchFamily="18" charset="0"/>
                <a:cs typeface="Times New Roman" panose="02020603050405020304" pitchFamily="18" charset="0"/>
              </a:rPr>
              <a:t>Услуги в аэропортах и на борту воздушных судов оказываются пассажирам </a:t>
            </a:r>
            <a:r>
              <a:rPr lang="ru-RU" sz="1400" dirty="0" smtClean="0">
                <a:latin typeface="Times New Roman" panose="02020603050405020304" pitchFamily="18" charset="0"/>
                <a:cs typeface="Times New Roman" panose="02020603050405020304" pitchFamily="18" charset="0"/>
              </a:rPr>
              <a:t>с ограничениями </a:t>
            </a:r>
            <a:r>
              <a:rPr lang="ru-RU" sz="1400" dirty="0">
                <a:latin typeface="Times New Roman" panose="02020603050405020304" pitchFamily="18" charset="0"/>
                <a:cs typeface="Times New Roman" panose="02020603050405020304" pitchFamily="18" charset="0"/>
              </a:rPr>
              <a:t>жизнедеятельности </a:t>
            </a:r>
            <a:r>
              <a:rPr lang="ru-RU" sz="1400" b="1" dirty="0">
                <a:latin typeface="Times New Roman" panose="02020603050405020304" pitchFamily="18" charset="0"/>
                <a:cs typeface="Times New Roman" panose="02020603050405020304" pitchFamily="18" charset="0"/>
              </a:rPr>
              <a:t>по запросу</a:t>
            </a:r>
            <a:r>
              <a:rPr lang="ru-RU" sz="1400" dirty="0">
                <a:latin typeface="Times New Roman" panose="02020603050405020304" pitchFamily="18" charset="0"/>
                <a:cs typeface="Times New Roman" panose="02020603050405020304" pitchFamily="18" charset="0"/>
              </a:rPr>
              <a:t> о потребности в  услугах. </a:t>
            </a:r>
            <a:r>
              <a:rPr lang="ru-RU" sz="1400" b="1" dirty="0">
                <a:latin typeface="Times New Roman" panose="02020603050405020304" pitchFamily="18" charset="0"/>
                <a:cs typeface="Times New Roman" panose="02020603050405020304" pitchFamily="18" charset="0"/>
              </a:rPr>
              <a:t>Запрос</a:t>
            </a:r>
            <a:r>
              <a:rPr lang="ru-RU" sz="1400" dirty="0">
                <a:latin typeface="Times New Roman" panose="02020603050405020304" pitchFamily="18" charset="0"/>
                <a:cs typeface="Times New Roman" panose="02020603050405020304" pitchFamily="18" charset="0"/>
              </a:rPr>
              <a:t> представляется перевозчику или агенту перевозчика при бронировании и/или при оформлении авиабилета либо туроператору или </a:t>
            </a:r>
            <a:r>
              <a:rPr lang="ru-RU" sz="1400" dirty="0" err="1">
                <a:latin typeface="Times New Roman" panose="02020603050405020304" pitchFamily="18" charset="0"/>
                <a:cs typeface="Times New Roman" panose="02020603050405020304" pitchFamily="18" charset="0"/>
              </a:rPr>
              <a:t>турагенту</a:t>
            </a:r>
            <a:r>
              <a:rPr lang="ru-RU" sz="1400" dirty="0">
                <a:latin typeface="Times New Roman" panose="02020603050405020304" pitchFamily="18" charset="0"/>
                <a:cs typeface="Times New Roman" panose="02020603050405020304" pitchFamily="18" charset="0"/>
              </a:rPr>
              <a:t> при заключении договора о реализации туристского продукта.</a:t>
            </a:r>
          </a:p>
          <a:p>
            <a:pPr marL="0" indent="0" algn="just">
              <a:buNone/>
            </a:pPr>
            <a:endParaRPr lang="ru-RU" sz="1400" b="1"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ru-RU" sz="1400" b="1" dirty="0" smtClean="0">
                <a:solidFill>
                  <a:srgbClr val="FF0000"/>
                </a:solidFill>
                <a:latin typeface="Times New Roman" panose="02020603050405020304" pitchFamily="18" charset="0"/>
                <a:cs typeface="Times New Roman" panose="02020603050405020304" pitchFamily="18" charset="0"/>
              </a:rPr>
              <a:t>В </a:t>
            </a:r>
            <a:r>
              <a:rPr lang="ru-RU" sz="1400" b="1" dirty="0">
                <a:solidFill>
                  <a:srgbClr val="FF0000"/>
                </a:solidFill>
                <a:latin typeface="Times New Roman" panose="02020603050405020304" pitchFamily="18" charset="0"/>
                <a:cs typeface="Times New Roman" panose="02020603050405020304" pitchFamily="18" charset="0"/>
              </a:rPr>
              <a:t>соответствии с </a:t>
            </a:r>
            <a:r>
              <a:rPr lang="ru-RU" sz="1400" b="1" u="sng" dirty="0" smtClean="0">
                <a:solidFill>
                  <a:srgbClr val="FF0000"/>
                </a:solidFill>
                <a:latin typeface="Times New Roman" panose="02020603050405020304" pitchFamily="18" charset="0"/>
                <a:cs typeface="Times New Roman" panose="02020603050405020304" pitchFamily="18" charset="0"/>
              </a:rPr>
              <a:t>запросом</a:t>
            </a:r>
            <a:r>
              <a:rPr lang="ru-RU" sz="1400" b="1" dirty="0">
                <a:solidFill>
                  <a:srgbClr val="FF0000"/>
                </a:solidFill>
                <a:latin typeface="Times New Roman" panose="02020603050405020304" pitchFamily="18" charset="0"/>
                <a:cs typeface="Times New Roman" panose="02020603050405020304" pitchFamily="18" charset="0"/>
              </a:rPr>
              <a:t>, без взимания дополнительной </a:t>
            </a:r>
            <a:r>
              <a:rPr lang="ru-RU" sz="1400" b="1" dirty="0" smtClean="0">
                <a:solidFill>
                  <a:srgbClr val="FF0000"/>
                </a:solidFill>
                <a:latin typeface="Times New Roman" panose="02020603050405020304" pitchFamily="18" charset="0"/>
                <a:cs typeface="Times New Roman" panose="02020603050405020304" pitchFamily="18" charset="0"/>
              </a:rPr>
              <a:t>платы</a:t>
            </a:r>
            <a:r>
              <a:rPr lang="ru-RU" sz="1400" dirty="0" smtClean="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аэропорту Вам будет оказана помощь и сопровождение:</a:t>
            </a:r>
          </a:p>
          <a:p>
            <a:pPr marL="266700" indent="-180975" algn="just"/>
            <a:r>
              <a:rPr lang="ru-RU" sz="1400" dirty="0">
                <a:latin typeface="Times New Roman" panose="02020603050405020304" pitchFamily="18" charset="0"/>
                <a:cs typeface="Times New Roman" panose="02020603050405020304" pitchFamily="18" charset="0"/>
              </a:rPr>
              <a:t>в регистрации и оформлении багажа;</a:t>
            </a:r>
          </a:p>
          <a:p>
            <a:pPr marL="266700" indent="-180975" algn="just"/>
            <a:r>
              <a:rPr lang="ru-RU" sz="1400" dirty="0">
                <a:latin typeface="Times New Roman" panose="02020603050405020304" pitchFamily="18" charset="0"/>
                <a:cs typeface="Times New Roman" panose="02020603050405020304" pitchFamily="18" charset="0"/>
              </a:rPr>
              <a:t>при прохождении пограничного, таможенного и других видов контроля;</a:t>
            </a:r>
          </a:p>
          <a:p>
            <a:pPr marL="266700" indent="-180975" algn="just"/>
            <a:r>
              <a:rPr lang="ru-RU" sz="1400" dirty="0">
                <a:latin typeface="Times New Roman" panose="02020603050405020304" pitchFamily="18" charset="0"/>
                <a:cs typeface="Times New Roman" panose="02020603050405020304" pitchFamily="18" charset="0"/>
              </a:rPr>
              <a:t>при прохождении предполетного досмотра;</a:t>
            </a:r>
          </a:p>
          <a:p>
            <a:pPr marL="266700" indent="-180975" algn="just"/>
            <a:r>
              <a:rPr lang="ru-RU" sz="1400" dirty="0">
                <a:latin typeface="Times New Roman" panose="02020603050405020304" pitchFamily="18" charset="0"/>
                <a:cs typeface="Times New Roman" panose="02020603050405020304" pitchFamily="18" charset="0"/>
              </a:rPr>
              <a:t>при посадке </a:t>
            </a:r>
            <a:r>
              <a:rPr lang="ru-RU" sz="1400" dirty="0" smtClean="0">
                <a:latin typeface="Times New Roman" panose="02020603050405020304" pitchFamily="18" charset="0"/>
                <a:cs typeface="Times New Roman" panose="02020603050405020304" pitchFamily="18" charset="0"/>
              </a:rPr>
              <a:t>и высадке на/с борта </a:t>
            </a:r>
            <a:r>
              <a:rPr lang="ru-RU" sz="1400" dirty="0">
                <a:latin typeface="Times New Roman" panose="02020603050405020304" pitchFamily="18" charset="0"/>
                <a:cs typeface="Times New Roman" panose="02020603050405020304" pitchFamily="18" charset="0"/>
              </a:rPr>
              <a:t>воздушного судна, в том числе при использовании </a:t>
            </a:r>
            <a:r>
              <a:rPr lang="ru-RU" sz="1400" dirty="0" err="1">
                <a:latin typeface="Times New Roman" panose="02020603050405020304" pitchFamily="18" charset="0"/>
                <a:cs typeface="Times New Roman" panose="02020603050405020304" pitchFamily="18" charset="0"/>
              </a:rPr>
              <a:t>амбулифта</a:t>
            </a:r>
            <a:r>
              <a:rPr lang="ru-RU" sz="1400" dirty="0" smtClean="0">
                <a:latin typeface="Times New Roman" panose="02020603050405020304" pitchFamily="18" charset="0"/>
                <a:cs typeface="Times New Roman" panose="02020603050405020304" pitchFamily="18" charset="0"/>
              </a:rPr>
              <a:t>;</a:t>
            </a:r>
          </a:p>
          <a:p>
            <a:pPr marL="266700" indent="-180975" algn="just">
              <a:buNone/>
            </a:pPr>
            <a:endParaRPr lang="ru-RU" sz="1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На </a:t>
            </a:r>
            <a:r>
              <a:rPr lang="ru-RU" sz="1400" dirty="0">
                <a:latin typeface="Times New Roman" panose="02020603050405020304" pitchFamily="18" charset="0"/>
                <a:cs typeface="Times New Roman" panose="02020603050405020304" pitchFamily="18" charset="0"/>
              </a:rPr>
              <a:t>борту воздушного судна пассажирам </a:t>
            </a:r>
            <a:r>
              <a:rPr lang="ru-RU" sz="1400" dirty="0" smtClean="0">
                <a:latin typeface="Times New Roman" panose="02020603050405020304" pitchFamily="18" charset="0"/>
                <a:cs typeface="Times New Roman" panose="02020603050405020304" pitchFamily="18" charset="0"/>
              </a:rPr>
              <a:t>с </a:t>
            </a:r>
            <a:r>
              <a:rPr lang="ru-RU" sz="1400" dirty="0">
                <a:latin typeface="Times New Roman" panose="02020603050405020304" pitchFamily="18" charset="0"/>
                <a:cs typeface="Times New Roman" panose="02020603050405020304" pitchFamily="18" charset="0"/>
              </a:rPr>
              <a:t>ограничениями жизнедеятельности перевозчиком оказываются следующие услуги:</a:t>
            </a:r>
          </a:p>
          <a:p>
            <a:pPr marL="266700" indent="-180975" algn="just"/>
            <a:r>
              <a:rPr lang="ru-RU" sz="1400" dirty="0">
                <a:latin typeface="Times New Roman" panose="02020603050405020304" pitchFamily="18" charset="0"/>
                <a:cs typeface="Times New Roman" panose="02020603050405020304" pitchFamily="18" charset="0"/>
              </a:rPr>
              <a:t>ознакомление с правилами поведения на борту воздушного судна и с иной актуальной информацией в доступной для пассажиров форме;</a:t>
            </a:r>
          </a:p>
          <a:p>
            <a:pPr marL="266700" indent="-180975" algn="just"/>
            <a:r>
              <a:rPr lang="ru-RU" sz="1400" dirty="0">
                <a:latin typeface="Times New Roman" panose="02020603050405020304" pitchFamily="18" charset="0"/>
                <a:cs typeface="Times New Roman" panose="02020603050405020304" pitchFamily="18" charset="0"/>
              </a:rPr>
              <a:t>предоставление во временное пользование бортового кресла-коляски для передвижения на борту воздушного судна не способным передвигаться самостоятельно пассажирам по запросу;</a:t>
            </a:r>
          </a:p>
          <a:p>
            <a:pPr marL="266700" indent="-180975" algn="just"/>
            <a:r>
              <a:rPr lang="ru-RU" sz="1400" dirty="0">
                <a:latin typeface="Times New Roman" panose="02020603050405020304" pitchFamily="18" charset="0"/>
                <a:cs typeface="Times New Roman" panose="02020603050405020304" pitchFamily="18" charset="0"/>
              </a:rPr>
              <a:t>оказание помощи в размещении ручной клади, находящейся при пассажире, на борту воздушного судна;</a:t>
            </a:r>
          </a:p>
          <a:p>
            <a:pPr marL="266700" indent="-180975" algn="just"/>
            <a:r>
              <a:rPr lang="ru-RU" sz="1400" dirty="0">
                <a:latin typeface="Times New Roman" panose="02020603050405020304" pitchFamily="18" charset="0"/>
                <a:cs typeface="Times New Roman" panose="02020603050405020304" pitchFamily="18" charset="0"/>
              </a:rPr>
              <a:t>помощь в передвижении до туалета и обратно, в том числе с использованием бортового кресла-коляски, пассажирам, не способным передвигаться самостоятельно.</a:t>
            </a:r>
          </a:p>
          <a:p>
            <a:pPr marL="0" indent="0" algn="just">
              <a:buNone/>
            </a:pPr>
            <a:endParaRPr lang="ru-RU"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521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792088"/>
          </a:xfrm>
        </p:spPr>
        <p:txBody>
          <a:bodyPr>
            <a:normAutofit fontScale="90000"/>
          </a:bodyPr>
          <a:lstStyle/>
          <a:p>
            <a:pPr lvl="0"/>
            <a:r>
              <a:rPr lang="ru-RU" sz="3600" b="1" cap="all" dirty="0">
                <a:ln w="0"/>
                <a:solidFill>
                  <a:schemeClr val="tx2">
                    <a:lumMod val="75000"/>
                  </a:schemeClr>
                </a:solidFill>
                <a:effectLst/>
              </a:rPr>
              <a:t>6</a:t>
            </a:r>
            <a:r>
              <a:rPr lang="ru-RU" sz="3600" b="1" cap="all" dirty="0" smtClean="0">
                <a:ln w="0"/>
                <a:solidFill>
                  <a:schemeClr val="tx2">
                    <a:lumMod val="75000"/>
                  </a:schemeClr>
                </a:solidFill>
                <a:effectLst/>
              </a:rPr>
              <a:t>. Перевозка отдельных категорий пассажиров</a:t>
            </a:r>
            <a:endParaRPr lang="ru-RU" sz="3600" b="1" cap="all" dirty="0">
              <a:ln w="0"/>
              <a:solidFill>
                <a:schemeClr val="tx2">
                  <a:lumMod val="75000"/>
                </a:schemeClr>
              </a:solidFill>
              <a:effectLst/>
            </a:endParaRPr>
          </a:p>
        </p:txBody>
      </p:sp>
      <p:sp>
        <p:nvSpPr>
          <p:cNvPr id="3" name="Содержимое 2"/>
          <p:cNvSpPr>
            <a:spLocks noGrp="1"/>
          </p:cNvSpPr>
          <p:nvPr>
            <p:ph idx="1"/>
          </p:nvPr>
        </p:nvSpPr>
        <p:spPr>
          <a:xfrm>
            <a:off x="467544" y="1556792"/>
            <a:ext cx="8352928" cy="4104456"/>
          </a:xfrm>
        </p:spPr>
        <p:txBody>
          <a:bodyPr>
            <a:noAutofit/>
          </a:bodyPr>
          <a:lstStyle/>
          <a:p>
            <a:pPr marL="0" indent="0" algn="just">
              <a:buNone/>
            </a:pPr>
            <a:endParaRPr lang="ru-RU" sz="1400" dirty="0" smtClean="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Пассажир, имеющий ограничения по </a:t>
            </a:r>
            <a:r>
              <a:rPr lang="ru-RU" sz="1400" dirty="0">
                <a:latin typeface="Times New Roman" panose="02020603050405020304" pitchFamily="18" charset="0"/>
                <a:cs typeface="Times New Roman" panose="02020603050405020304" pitchFamily="18" charset="0"/>
              </a:rPr>
              <a:t>слуху </a:t>
            </a:r>
            <a:r>
              <a:rPr lang="ru-RU" sz="1400" b="1" dirty="0">
                <a:latin typeface="Times New Roman" panose="02020603050405020304" pitchFamily="18" charset="0"/>
                <a:cs typeface="Times New Roman" panose="02020603050405020304" pitchFamily="18" charset="0"/>
              </a:rPr>
              <a:t>и</a:t>
            </a:r>
            <a:r>
              <a:rPr lang="ru-RU" sz="1400" dirty="0">
                <a:latin typeface="Times New Roman" panose="02020603050405020304" pitchFamily="18" charset="0"/>
                <a:cs typeface="Times New Roman" panose="02020603050405020304" pitchFamily="18" charset="0"/>
              </a:rPr>
              <a:t> зрению одновременно перевозится в </a:t>
            </a:r>
            <a:r>
              <a:rPr lang="ru-RU" sz="1400" dirty="0" smtClean="0">
                <a:latin typeface="Times New Roman" panose="02020603050405020304" pitchFamily="18" charset="0"/>
                <a:cs typeface="Times New Roman" panose="02020603050405020304" pitchFamily="18" charset="0"/>
              </a:rPr>
              <a:t>сопровождении </a:t>
            </a:r>
            <a:r>
              <a:rPr lang="ru-RU" sz="1400" dirty="0">
                <a:latin typeface="Times New Roman" panose="02020603050405020304" pitchFamily="18" charset="0"/>
                <a:cs typeface="Times New Roman" panose="02020603050405020304" pitchFamily="18" charset="0"/>
              </a:rPr>
              <a:t>пассажира, оказывающего ему помощь в полете. (п.111 ФАП 82).</a:t>
            </a:r>
          </a:p>
          <a:p>
            <a:pPr marL="0" indent="0" algn="just">
              <a:buNone/>
            </a:pPr>
            <a:r>
              <a:rPr lang="ru-RU" sz="1400" dirty="0" smtClean="0">
                <a:latin typeface="Times New Roman" panose="02020603050405020304" pitchFamily="18" charset="0"/>
                <a:cs typeface="Times New Roman" panose="02020603050405020304" pitchFamily="18" charset="0"/>
              </a:rPr>
              <a:t>Пассажир, </a:t>
            </a:r>
            <a:r>
              <a:rPr lang="ru-RU" sz="1400" dirty="0">
                <a:latin typeface="Times New Roman" panose="02020603050405020304" pitchFamily="18" charset="0"/>
                <a:cs typeface="Times New Roman" panose="02020603050405020304" pitchFamily="18" charset="0"/>
              </a:rPr>
              <a:t>лишенный слуха </a:t>
            </a:r>
            <a:r>
              <a:rPr lang="ru-RU" sz="1400" b="1" dirty="0">
                <a:latin typeface="Times New Roman" panose="02020603050405020304" pitchFamily="18" charset="0"/>
                <a:cs typeface="Times New Roman" panose="02020603050405020304" pitchFamily="18" charset="0"/>
              </a:rPr>
              <a:t>или </a:t>
            </a:r>
            <a:r>
              <a:rPr lang="ru-RU" sz="1400" dirty="0">
                <a:latin typeface="Times New Roman" panose="02020603050405020304" pitchFamily="18" charset="0"/>
                <a:cs typeface="Times New Roman" panose="02020603050405020304" pitchFamily="18" charset="0"/>
              </a:rPr>
              <a:t>зрения, пассажир в кресле-коляске может перевозиться без сопровождающего пассажира. (п.112 ФАП 82).</a:t>
            </a:r>
          </a:p>
          <a:p>
            <a:pPr marL="0" indent="0" algn="just">
              <a:buNone/>
            </a:pPr>
            <a:endParaRPr lang="ru-RU" sz="1400" dirty="0" smtClean="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Пассажир</a:t>
            </a:r>
            <a:r>
              <a:rPr lang="ru-RU" sz="1400" dirty="0">
                <a:latin typeface="Times New Roman" panose="02020603050405020304" pitchFamily="18" charset="0"/>
                <a:cs typeface="Times New Roman" panose="02020603050405020304" pitchFamily="18" charset="0"/>
              </a:rPr>
              <a:t>, лишенный зрения, может перевозиться в сопровождении собаки-проводника. Собака-проводник в таком случае перевозится бесплатно сверх установленной нормы бесплатного провоза багажа. Собака-проводник должна иметь ошейник и намордник и быть привязана к креслу у ног пассажира, которого она сопровождает. (п. 113 ФАП 82).</a:t>
            </a:r>
          </a:p>
          <a:p>
            <a:pPr marL="0" indent="0" algn="just">
              <a:buNone/>
            </a:pPr>
            <a:endParaRPr lang="ru-RU" sz="1400" dirty="0" smtClean="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Более </a:t>
            </a:r>
            <a:r>
              <a:rPr lang="ru-RU" sz="1400" dirty="0">
                <a:latin typeface="Times New Roman" panose="02020603050405020304" pitchFamily="18" charset="0"/>
                <a:cs typeface="Times New Roman" panose="02020603050405020304" pitchFamily="18" charset="0"/>
              </a:rPr>
              <a:t>подробная информация о порядке предоставления услуг пассажирам </a:t>
            </a:r>
            <a:r>
              <a:rPr lang="ru-RU" sz="1400" dirty="0" smtClean="0">
                <a:latin typeface="Times New Roman" panose="02020603050405020304" pitchFamily="18" charset="0"/>
                <a:cs typeface="Times New Roman" panose="02020603050405020304" pitchFamily="18" charset="0"/>
              </a:rPr>
              <a:t>с </a:t>
            </a:r>
            <a:r>
              <a:rPr lang="ru-RU" sz="1400" dirty="0">
                <a:latin typeface="Times New Roman" panose="02020603050405020304" pitchFamily="18" charset="0"/>
                <a:cs typeface="Times New Roman" panose="02020603050405020304" pitchFamily="18" charset="0"/>
              </a:rPr>
              <a:t>ограничениями жизнедеятельности как в аэропортах, так и на воздушных судах, изложена в Приказе Минтранса России от 15.02.2016 № 24 и находится в свободном доступе на сайте Росавиации и Минтранса </a:t>
            </a:r>
            <a:r>
              <a:rPr lang="ru-RU" sz="1400" dirty="0" smtClean="0">
                <a:latin typeface="Times New Roman" panose="02020603050405020304" pitchFamily="18" charset="0"/>
                <a:cs typeface="Times New Roman" panose="02020603050405020304" pitchFamily="18" charset="0"/>
              </a:rPr>
              <a:t>России.</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343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720080"/>
          </a:xfrm>
        </p:spPr>
        <p:txBody>
          <a:bodyPr>
            <a:normAutofit/>
          </a:bodyPr>
          <a:lstStyle/>
          <a:p>
            <a:pPr lvl="0"/>
            <a:r>
              <a:rPr lang="ru-RU" sz="3600" b="1" cap="all" dirty="0" smtClean="0">
                <a:ln w="0"/>
                <a:solidFill>
                  <a:schemeClr val="tx2">
                    <a:lumMod val="75000"/>
                  </a:schemeClr>
                </a:solidFill>
                <a:effectLst/>
              </a:rPr>
              <a:t>7. Возврат билетов</a:t>
            </a:r>
            <a:endParaRPr lang="ru-RU" sz="3600" b="1" cap="all" dirty="0">
              <a:ln w="0"/>
              <a:solidFill>
                <a:schemeClr val="tx2">
                  <a:lumMod val="75000"/>
                </a:schemeClr>
              </a:solidFill>
              <a:effectLst/>
            </a:endParaRPr>
          </a:p>
        </p:txBody>
      </p:sp>
      <p:sp>
        <p:nvSpPr>
          <p:cNvPr id="3" name="Содержимое 2"/>
          <p:cNvSpPr>
            <a:spLocks noGrp="1"/>
          </p:cNvSpPr>
          <p:nvPr>
            <p:ph idx="1"/>
          </p:nvPr>
        </p:nvSpPr>
        <p:spPr>
          <a:xfrm>
            <a:off x="179512" y="908720"/>
            <a:ext cx="8784976" cy="5760640"/>
          </a:xfrm>
        </p:spPr>
        <p:txBody>
          <a:bodyPr>
            <a:noAutofit/>
          </a:bodyPr>
          <a:lstStyle/>
          <a:p>
            <a:pPr marL="0" indent="0">
              <a:buNone/>
            </a:pPr>
            <a:r>
              <a:rPr lang="ru-RU" sz="1400" dirty="0">
                <a:latin typeface="Times New Roman" panose="02020603050405020304" pitchFamily="18" charset="0"/>
                <a:cs typeface="Times New Roman" panose="02020603050405020304" pitchFamily="18" charset="0"/>
              </a:rPr>
              <a:t>Если </a:t>
            </a:r>
            <a:r>
              <a:rPr lang="ru-RU" sz="1400" b="1" dirty="0">
                <a:solidFill>
                  <a:srgbClr val="FF0000"/>
                </a:solidFill>
                <a:latin typeface="Times New Roman" panose="02020603050405020304" pitchFamily="18" charset="0"/>
                <a:cs typeface="Times New Roman" panose="02020603050405020304" pitchFamily="18" charset="0"/>
              </a:rPr>
              <a:t>Вы вынуждены отказаться</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от перевозки, то независимо от тарифа авиабилета, </a:t>
            </a:r>
            <a:r>
              <a:rPr lang="ru-RU" sz="1400" b="1" dirty="0">
                <a:solidFill>
                  <a:srgbClr val="FF0000"/>
                </a:solidFill>
                <a:latin typeface="Times New Roman" panose="02020603050405020304" pitchFamily="18" charset="0"/>
                <a:cs typeface="Times New Roman" panose="02020603050405020304" pitchFamily="18" charset="0"/>
              </a:rPr>
              <a:t>Вам  возвращается его стоимость</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(п.2 ст.108 ВК, п. 227 ФАП 82), в следующих случаях:</a:t>
            </a:r>
          </a:p>
          <a:p>
            <a:pPr marL="266700" indent="-180975"/>
            <a:r>
              <a:rPr lang="ru-RU" sz="1400" dirty="0">
                <a:latin typeface="Times New Roman" panose="02020603050405020304" pitchFamily="18" charset="0"/>
                <a:cs typeface="Times New Roman" panose="02020603050405020304" pitchFamily="18" charset="0"/>
              </a:rPr>
              <a:t>Вашей болезни;</a:t>
            </a:r>
          </a:p>
          <a:p>
            <a:pPr marL="266700" indent="-180975"/>
            <a:r>
              <a:rPr lang="ru-RU" sz="1400" dirty="0" smtClean="0">
                <a:latin typeface="Times New Roman" panose="02020603050405020304" pitchFamily="18" charset="0"/>
                <a:cs typeface="Times New Roman" panose="02020603050405020304" pitchFamily="18" charset="0"/>
              </a:rPr>
              <a:t>болезнь </a:t>
            </a:r>
            <a:r>
              <a:rPr lang="ru-RU" sz="1400" dirty="0">
                <a:latin typeface="Times New Roman" panose="02020603050405020304" pitchFamily="18" charset="0"/>
                <a:cs typeface="Times New Roman" panose="02020603050405020304" pitchFamily="18" charset="0"/>
              </a:rPr>
              <a:t>члена Вашей семьи либо близкого родственника, совместно следующих с Вами (необходимо предоставить медицинский документ);</a:t>
            </a:r>
          </a:p>
          <a:p>
            <a:pPr marL="266700" indent="-180975"/>
            <a:r>
              <a:rPr lang="ru-RU" sz="1400" dirty="0" smtClean="0">
                <a:latin typeface="Times New Roman" panose="02020603050405020304" pitchFamily="18" charset="0"/>
                <a:cs typeface="Times New Roman" panose="02020603050405020304" pitchFamily="18" charset="0"/>
              </a:rPr>
              <a:t>смерть </a:t>
            </a:r>
            <a:r>
              <a:rPr lang="ru-RU" sz="1400" dirty="0">
                <a:latin typeface="Times New Roman" panose="02020603050405020304" pitchFamily="18" charset="0"/>
                <a:cs typeface="Times New Roman" panose="02020603050405020304" pitchFamily="18" charset="0"/>
              </a:rPr>
              <a:t>члена Вашей семьи или близкого родственника (необходимо документарное подтверждение); </a:t>
            </a:r>
          </a:p>
          <a:p>
            <a:pPr marL="266700" indent="-180975"/>
            <a:r>
              <a:rPr lang="ru-RU" sz="1400" dirty="0">
                <a:latin typeface="Times New Roman" panose="02020603050405020304" pitchFamily="18" charset="0"/>
                <a:cs typeface="Times New Roman" panose="02020603050405020304" pitchFamily="18" charset="0"/>
              </a:rPr>
              <a:t>отмена или задержка отправления воздушного судна и/или действия (бездействия) перевозчика, влекущие за собой неисполнение или ненадлежащее исполнение обязательств по договору воздушной перевозки.</a:t>
            </a:r>
          </a:p>
          <a:p>
            <a:pPr marL="266700" indent="-180975"/>
            <a:r>
              <a:rPr lang="ru-RU" sz="1400" dirty="0">
                <a:latin typeface="Times New Roman" panose="02020603050405020304" pitchFamily="18" charset="0"/>
                <a:cs typeface="Times New Roman" panose="02020603050405020304" pitchFamily="18" charset="0"/>
              </a:rPr>
              <a:t>перевозчик не может предоставить Вам место на рейс и дату, указанные в билете;</a:t>
            </a:r>
          </a:p>
          <a:p>
            <a:pPr marL="266700" indent="-180975"/>
            <a:r>
              <a:rPr lang="ru-RU" sz="1400" dirty="0">
                <a:latin typeface="Times New Roman" panose="02020603050405020304" pitchFamily="18" charset="0"/>
                <a:cs typeface="Times New Roman" panose="02020603050405020304" pitchFamily="18" charset="0"/>
              </a:rPr>
              <a:t>из-за продолжительности проведения Вашего досмотра в аэропорту, если при досмотре багажа или личном досмотре не было обнаружено запрещенных к перевозке веществ и предметов;</a:t>
            </a:r>
          </a:p>
          <a:p>
            <a:pPr marL="266700" indent="-180975"/>
            <a:r>
              <a:rPr lang="ru-RU" sz="1400" dirty="0" smtClean="0">
                <a:latin typeface="Times New Roman" panose="02020603050405020304" pitchFamily="18" charset="0"/>
                <a:cs typeface="Times New Roman" panose="02020603050405020304" pitchFamily="18" charset="0"/>
              </a:rPr>
              <a:t>не предоставления </a:t>
            </a:r>
            <a:r>
              <a:rPr lang="ru-RU" sz="1400" dirty="0">
                <a:latin typeface="Times New Roman" panose="02020603050405020304" pitchFamily="18" charset="0"/>
                <a:cs typeface="Times New Roman" panose="02020603050405020304" pitchFamily="18" charset="0"/>
              </a:rPr>
              <a:t>Вам обслуживания по классу, указанному в билете;</a:t>
            </a:r>
          </a:p>
          <a:p>
            <a:pPr marL="0" indent="0">
              <a:buNone/>
            </a:pPr>
            <a:r>
              <a:rPr lang="ru-RU" sz="1400" dirty="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Под </a:t>
            </a:r>
            <a:r>
              <a:rPr lang="ru-RU" sz="1400" dirty="0">
                <a:latin typeface="Times New Roman" panose="02020603050405020304" pitchFamily="18" charset="0"/>
                <a:cs typeface="Times New Roman" panose="02020603050405020304" pitchFamily="18" charset="0"/>
              </a:rPr>
              <a:t>членами семьи понимаются супруги, родители и дети (усыновители и усыновленные), под близкими родственниками - дедушки, бабушки и внуки, полнородные и </a:t>
            </a:r>
            <a:r>
              <a:rPr lang="ru-RU" sz="1400" dirty="0" err="1">
                <a:latin typeface="Times New Roman" panose="02020603050405020304" pitchFamily="18" charset="0"/>
                <a:cs typeface="Times New Roman" panose="02020603050405020304" pitchFamily="18" charset="0"/>
              </a:rPr>
              <a:t>неполнородные</a:t>
            </a:r>
            <a:r>
              <a:rPr lang="ru-RU" sz="1400" dirty="0">
                <a:latin typeface="Times New Roman" panose="02020603050405020304" pitchFamily="18" charset="0"/>
                <a:cs typeface="Times New Roman" panose="02020603050405020304" pitchFamily="18" charset="0"/>
              </a:rPr>
              <a:t> братья и сестры.</a:t>
            </a:r>
          </a:p>
          <a:p>
            <a:pPr marL="0" indent="0">
              <a:buNone/>
            </a:pPr>
            <a:r>
              <a:rPr lang="ru-RU" sz="1400" dirty="0">
                <a:latin typeface="Times New Roman" panose="02020603050405020304" pitchFamily="18" charset="0"/>
                <a:cs typeface="Times New Roman" panose="02020603050405020304" pitchFamily="18" charset="0"/>
              </a:rPr>
              <a:t> </a:t>
            </a:r>
          </a:p>
          <a:p>
            <a:pPr marL="0" indent="0">
              <a:buNone/>
            </a:pPr>
            <a:r>
              <a:rPr lang="ru-RU" sz="1400" dirty="0">
                <a:latin typeface="Times New Roman" panose="02020603050405020304" pitchFamily="18" charset="0"/>
                <a:cs typeface="Times New Roman" panose="02020603050405020304" pitchFamily="18" charset="0"/>
              </a:rPr>
              <a:t>Отказ пассажира от перевозки в других случаях признается добровольным отказом от перевозки.</a:t>
            </a:r>
          </a:p>
          <a:p>
            <a:pPr marL="0" indent="0">
              <a:buNone/>
            </a:pPr>
            <a:r>
              <a:rPr lang="ru-RU" sz="1400" dirty="0">
                <a:latin typeface="Times New Roman" panose="02020603050405020304" pitchFamily="18" charset="0"/>
                <a:cs typeface="Times New Roman" panose="02020603050405020304" pitchFamily="18" charset="0"/>
              </a:rPr>
              <a:t>Добровольное изменение пассажиром условий договора воздушной перевозки осуществляется по согласованию между перевозчиком и пассажиром в соответствии с условиями примененного тарифа.</a:t>
            </a:r>
          </a:p>
          <a:p>
            <a:pPr marL="0" indent="0">
              <a:buNone/>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p>
          <a:p>
            <a:pPr marL="0" indent="0">
              <a:buNone/>
            </a:pPr>
            <a:r>
              <a:rPr lang="ru-RU" sz="1400" dirty="0" smtClean="0">
                <a:latin typeface="Times New Roman" panose="02020603050405020304" pitchFamily="18" charset="0"/>
                <a:cs typeface="Times New Roman" panose="02020603050405020304" pitchFamily="18" charset="0"/>
              </a:rPr>
              <a:t>Возврат </a:t>
            </a:r>
            <a:r>
              <a:rPr lang="ru-RU" sz="1400" dirty="0">
                <a:latin typeface="Times New Roman" panose="02020603050405020304" pitchFamily="18" charset="0"/>
                <a:cs typeface="Times New Roman" panose="02020603050405020304" pitchFamily="18" charset="0"/>
              </a:rPr>
              <a:t>стоимости за билет производится по месту его приобретения, а также в пунктах, предусмотренных правилами перевозчика.</a:t>
            </a:r>
          </a:p>
        </p:txBody>
      </p:sp>
    </p:spTree>
    <p:extLst>
      <p:ext uri="{BB962C8B-B14F-4D97-AF65-F5344CB8AC3E}">
        <p14:creationId xmlns:p14="http://schemas.microsoft.com/office/powerpoint/2010/main" val="246795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92088"/>
          </a:xfrm>
        </p:spPr>
        <p:txBody>
          <a:bodyPr>
            <a:noAutofit/>
          </a:bodyPr>
          <a:lstStyle/>
          <a:p>
            <a:r>
              <a:rPr lang="ru-RU" sz="3600" b="1" cap="all" dirty="0" smtClean="0">
                <a:ln w="0"/>
                <a:solidFill>
                  <a:schemeClr val="tx2">
                    <a:lumMod val="75000"/>
                  </a:schemeClr>
                </a:solidFill>
                <a:effectLst/>
              </a:rPr>
              <a:t>8. Контакты</a:t>
            </a:r>
            <a:endParaRPr lang="ru-RU" sz="3600" dirty="0">
              <a:effectLst/>
            </a:endParaRPr>
          </a:p>
        </p:txBody>
      </p:sp>
      <p:sp>
        <p:nvSpPr>
          <p:cNvPr id="3" name="Содержимое 2"/>
          <p:cNvSpPr>
            <a:spLocks noGrp="1"/>
          </p:cNvSpPr>
          <p:nvPr>
            <p:ph idx="1"/>
          </p:nvPr>
        </p:nvSpPr>
        <p:spPr>
          <a:xfrm>
            <a:off x="215008" y="1916832"/>
            <a:ext cx="8928992" cy="3528392"/>
          </a:xfrm>
        </p:spPr>
        <p:txBody>
          <a:bodyPr>
            <a:normAutofit fontScale="85000" lnSpcReduction="10000"/>
          </a:bodyPr>
          <a:lstStyle/>
          <a:p>
            <a:pPr marL="0" indent="0" algn="ctr">
              <a:buNone/>
            </a:pPr>
            <a:r>
              <a:rPr lang="ru-RU" sz="2000" b="1" u="sng" dirty="0" smtClean="0">
                <a:solidFill>
                  <a:srgbClr val="FF0000"/>
                </a:solidFill>
                <a:latin typeface="Times New Roman" panose="02020603050405020304" pitchFamily="18" charset="0"/>
                <a:cs typeface="Times New Roman" panose="02020603050405020304" pitchFamily="18" charset="0"/>
              </a:rPr>
              <a:t>По </a:t>
            </a:r>
            <a:r>
              <a:rPr lang="ru-RU" sz="2000" b="1" u="sng" dirty="0">
                <a:solidFill>
                  <a:srgbClr val="FF0000"/>
                </a:solidFill>
                <a:latin typeface="Times New Roman" panose="02020603050405020304" pitchFamily="18" charset="0"/>
                <a:cs typeface="Times New Roman" panose="02020603050405020304" pitchFamily="18" charset="0"/>
              </a:rPr>
              <a:t>вопросам авиаперевозок:</a:t>
            </a:r>
          </a:p>
          <a:p>
            <a:pPr marL="0" indent="0" algn="ctr">
              <a:buNone/>
            </a:pPr>
            <a:r>
              <a:rPr lang="ru-RU" sz="2000" dirty="0">
                <a:latin typeface="Times New Roman" panose="02020603050405020304" pitchFamily="18" charset="0"/>
                <a:cs typeface="Times New Roman" panose="02020603050405020304" pitchFamily="18" charset="0"/>
              </a:rPr>
              <a:t>+7 (495) 645-85-55 доб.59-11,</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+7 (499) 231-51-55</a:t>
            </a:r>
            <a:br>
              <a:rPr lang="ru-RU" sz="2000" dirty="0">
                <a:latin typeface="Times New Roman" panose="02020603050405020304" pitchFamily="18" charset="0"/>
                <a:cs typeface="Times New Roman" panose="02020603050405020304" pitchFamily="18" charset="0"/>
              </a:rPr>
            </a:br>
            <a:r>
              <a:rPr lang="ru-RU" sz="2000" dirty="0" smtClean="0">
                <a:solidFill>
                  <a:srgbClr val="FF0000"/>
                </a:solidFill>
                <a:latin typeface="Times New Roman" panose="02020603050405020304" pitchFamily="18" charset="0"/>
                <a:cs typeface="Times New Roman" panose="02020603050405020304" pitchFamily="18" charset="0"/>
              </a:rPr>
              <a:t>9:00-18:00 (рабочие дни)</a:t>
            </a:r>
            <a:endParaRPr lang="en-US" sz="2000" dirty="0" smtClean="0">
              <a:solidFill>
                <a:srgbClr val="FF0000"/>
              </a:solidFill>
              <a:latin typeface="Times New Roman" panose="02020603050405020304" pitchFamily="18" charset="0"/>
              <a:cs typeface="Times New Roman" panose="02020603050405020304" pitchFamily="18" charset="0"/>
            </a:endParaRPr>
          </a:p>
          <a:p>
            <a:pPr marL="0" indent="0" algn="ctr">
              <a:buNone/>
            </a:pPr>
            <a:endParaRPr lang="ru-RU" sz="2000" dirty="0" smtClean="0">
              <a:latin typeface="Times New Roman" panose="02020603050405020304" pitchFamily="18" charset="0"/>
              <a:cs typeface="Times New Roman" panose="02020603050405020304" pitchFamily="18" charset="0"/>
            </a:endParaRPr>
          </a:p>
          <a:p>
            <a:pPr marL="0" indent="0" algn="ctr">
              <a:buNone/>
            </a:pPr>
            <a:r>
              <a:rPr lang="ru-RU" sz="2000" b="1" u="sng" dirty="0" smtClean="0">
                <a:solidFill>
                  <a:srgbClr val="FF0000"/>
                </a:solidFill>
                <a:latin typeface="Times New Roman" panose="02020603050405020304" pitchFamily="18" charset="0"/>
                <a:cs typeface="Times New Roman" panose="02020603050405020304" pitchFamily="18" charset="0"/>
              </a:rPr>
              <a:t>Круглосуточно</a:t>
            </a:r>
          </a:p>
          <a:p>
            <a:pPr marL="0" indent="0" algn="ctr">
              <a:buNone/>
            </a:pPr>
            <a:r>
              <a:rPr lang="ru-RU" sz="2000" dirty="0" smtClean="0">
                <a:latin typeface="Times New Roman" panose="02020603050405020304" pitchFamily="18" charset="0"/>
                <a:cs typeface="Times New Roman" panose="02020603050405020304" pitchFamily="18" charset="0"/>
              </a:rPr>
              <a:t>Оперативный дежурный</a:t>
            </a:r>
          </a:p>
          <a:p>
            <a:pPr marL="0" indent="0" algn="ctr">
              <a:buNone/>
            </a:pPr>
            <a:r>
              <a:rPr lang="ru-RU" sz="2000" dirty="0" smtClean="0">
                <a:latin typeface="Times New Roman" panose="02020603050405020304" pitchFamily="18" charset="0"/>
                <a:cs typeface="Times New Roman" panose="02020603050405020304" pitchFamily="18" charset="0"/>
              </a:rPr>
              <a:t>центрального аппарата Росавиации</a:t>
            </a:r>
            <a:endParaRPr lang="ru-RU" sz="2000"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ru-RU" sz="2000" dirty="0" smtClean="0">
                <a:latin typeface="Times New Roman" panose="02020603050405020304" pitchFamily="18" charset="0"/>
                <a:cs typeface="Times New Roman" panose="02020603050405020304" pitchFamily="18" charset="0"/>
              </a:rPr>
              <a:t>+7 (499) 231-52-92, +7 (916) 224-68-24</a:t>
            </a:r>
          </a:p>
          <a:p>
            <a:pPr algn="ctr">
              <a:buNone/>
            </a:pPr>
            <a:endParaRPr lang="ru-RU" dirty="0" smtClean="0">
              <a:solidFill>
                <a:srgbClr val="FF0000"/>
              </a:solidFill>
            </a:endParaRPr>
          </a:p>
          <a:p>
            <a:pPr algn="ctr">
              <a:buNone/>
            </a:pPr>
            <a:r>
              <a:rPr lang="ru-RU" sz="2000" b="1" u="sng" dirty="0">
                <a:solidFill>
                  <a:srgbClr val="FF0000"/>
                </a:solidFill>
                <a:latin typeface="Times New Roman" panose="02020603050405020304" pitchFamily="18" charset="0"/>
                <a:cs typeface="Times New Roman" panose="02020603050405020304" pitchFamily="18" charset="0"/>
              </a:rPr>
              <a:t>Для </a:t>
            </a:r>
            <a:r>
              <a:rPr lang="ru-RU" sz="2000" b="1" u="sng" dirty="0" smtClean="0">
                <a:solidFill>
                  <a:srgbClr val="FF0000"/>
                </a:solidFill>
                <a:latin typeface="Times New Roman" panose="02020603050405020304" pitchFamily="18" charset="0"/>
                <a:cs typeface="Times New Roman" panose="02020603050405020304" pitchFamily="18" charset="0"/>
              </a:rPr>
              <a:t>письменных обращений граждан:</a:t>
            </a:r>
          </a:p>
          <a:p>
            <a:pPr algn="ctr">
              <a:buNone/>
            </a:pPr>
            <a:r>
              <a:rPr lang="ru-RU" sz="2000" dirty="0" smtClean="0">
                <a:latin typeface="Times New Roman" panose="02020603050405020304" pitchFamily="18" charset="0"/>
                <a:cs typeface="Times New Roman" panose="02020603050405020304" pitchFamily="18" charset="0"/>
              </a:rPr>
              <a:t> </a:t>
            </a:r>
            <a:r>
              <a:rPr lang="en-US" sz="2000" b="1" dirty="0" smtClean="0">
                <a:solidFill>
                  <a:srgbClr val="FFFF00"/>
                </a:solidFill>
                <a:hlinkClick r:id="rId2"/>
              </a:rPr>
              <a:t>rusavia@scaa.ru</a:t>
            </a:r>
            <a:endParaRPr lang="ru-RU" b="1" dirty="0">
              <a:solidFill>
                <a:srgbClr val="FFFF00"/>
              </a:solidFill>
            </a:endParaRPr>
          </a:p>
        </p:txBody>
      </p:sp>
    </p:spTree>
    <p:extLst>
      <p:ext uri="{BB962C8B-B14F-4D97-AF65-F5344CB8AC3E}">
        <p14:creationId xmlns:p14="http://schemas.microsoft.com/office/powerpoint/2010/main" val="1823710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небо 01.jpg"/>
          <p:cNvPicPr>
            <a:picLocks noGrp="1" noChangeAspect="1"/>
          </p:cNvPicPr>
          <p:nvPr>
            <p:ph idx="1"/>
          </p:nvPr>
        </p:nvPicPr>
        <p:blipFill>
          <a:blip r:embed="rId2" cstate="print"/>
          <a:stretch>
            <a:fillRect/>
          </a:stretch>
        </p:blipFill>
        <p:spPr>
          <a:xfrm>
            <a:off x="0" y="0"/>
            <a:ext cx="9144000" cy="6857999"/>
          </a:xfrm>
        </p:spPr>
      </p:pic>
      <p:sp>
        <p:nvSpPr>
          <p:cNvPr id="2" name="Заголовок 1"/>
          <p:cNvSpPr>
            <a:spLocks noGrp="1"/>
          </p:cNvSpPr>
          <p:nvPr>
            <p:ph type="title"/>
          </p:nvPr>
        </p:nvSpPr>
        <p:spPr>
          <a:xfrm>
            <a:off x="683568" y="2420888"/>
            <a:ext cx="8229600" cy="1143000"/>
          </a:xfrm>
        </p:spPr>
        <p:txBody>
          <a:bodyPr>
            <a:normAutofit/>
          </a:bodyPr>
          <a:lstStyle/>
          <a:p>
            <a:r>
              <a:rPr lang="ru-RU" sz="3600" b="1" cap="all" dirty="0" smtClean="0">
                <a:ln w="0"/>
                <a:solidFill>
                  <a:schemeClr val="tx2">
                    <a:lumMod val="75000"/>
                  </a:schemeClr>
                </a:solidFill>
                <a:effectLst>
                  <a:reflection blurRad="12700" stA="50000" endPos="50000" dist="5000" dir="5400000" sy="-100000" rotWithShape="0"/>
                </a:effectLst>
              </a:rPr>
              <a:t>Счастливого полета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tabLst>
                <a:tab pos="3495675" algn="l"/>
              </a:tabLst>
            </a:pPr>
            <a:r>
              <a:rPr lang="ru-RU" sz="5400" b="1" cap="all" dirty="0" smtClean="0">
                <a:ln w="0"/>
                <a:solidFill>
                  <a:schemeClr val="tx2">
                    <a:lumMod val="75000"/>
                  </a:schemeClr>
                </a:solidFill>
                <a:effectLst/>
              </a:rPr>
              <a:t>Содержание</a:t>
            </a:r>
            <a:endParaRPr lang="ru-RU" sz="5400" b="1" cap="all" dirty="0">
              <a:ln w="0"/>
              <a:solidFill>
                <a:schemeClr val="tx2">
                  <a:lumMod val="75000"/>
                </a:schemeClr>
              </a:solidFill>
              <a:effectLst/>
            </a:endParaRPr>
          </a:p>
        </p:txBody>
      </p:sp>
      <p:sp>
        <p:nvSpPr>
          <p:cNvPr id="6" name="Содержимое 5"/>
          <p:cNvSpPr>
            <a:spLocks noGrp="1"/>
          </p:cNvSpPr>
          <p:nvPr>
            <p:ph idx="1"/>
          </p:nvPr>
        </p:nvSpPr>
        <p:spPr>
          <a:xfrm>
            <a:off x="2411760" y="2060848"/>
            <a:ext cx="5256584" cy="4176464"/>
          </a:xfrm>
        </p:spPr>
        <p:txBody>
          <a:bodyPr>
            <a:normAutofit/>
          </a:bodyPr>
          <a:lstStyle/>
          <a:p>
            <a:pPr marL="0" lvl="3" indent="0">
              <a:buNone/>
            </a:pPr>
            <a:r>
              <a:rPr lang="ru-RU" sz="1800" b="1" dirty="0" smtClean="0">
                <a:latin typeface="Times New Roman" pitchFamily="18" charset="0"/>
                <a:cs typeface="Times New Roman" pitchFamily="18" charset="0"/>
              </a:rPr>
              <a:t>1. Общая информация.</a:t>
            </a:r>
            <a:endParaRPr lang="ru-RU" sz="1800" dirty="0" smtClean="0">
              <a:latin typeface="Times New Roman" pitchFamily="18" charset="0"/>
              <a:cs typeface="Times New Roman" pitchFamily="18" charset="0"/>
            </a:endParaRPr>
          </a:p>
          <a:p>
            <a:pPr marL="0" lvl="3" indent="0">
              <a:buNone/>
            </a:pPr>
            <a:r>
              <a:rPr lang="ru-RU" sz="1800" b="1" dirty="0" smtClean="0">
                <a:latin typeface="Times New Roman" pitchFamily="18" charset="0"/>
                <a:cs typeface="Times New Roman" pitchFamily="18" charset="0"/>
              </a:rPr>
              <a:t>2. Покупка авиабилета.</a:t>
            </a:r>
            <a:endParaRPr lang="ru-RU" sz="1800" dirty="0" smtClean="0">
              <a:latin typeface="Times New Roman" pitchFamily="18" charset="0"/>
              <a:cs typeface="Times New Roman" pitchFamily="18" charset="0"/>
            </a:endParaRPr>
          </a:p>
          <a:p>
            <a:pPr marL="0" lvl="3" indent="0">
              <a:buNone/>
            </a:pPr>
            <a:r>
              <a:rPr lang="ru-RU" sz="1800" b="1" dirty="0" smtClean="0">
                <a:latin typeface="Times New Roman" pitchFamily="18" charset="0"/>
                <a:cs typeface="Times New Roman" pitchFamily="18" charset="0"/>
              </a:rPr>
              <a:t>3. В аэропорту</a:t>
            </a:r>
            <a:endParaRPr lang="ru-RU" sz="1800" dirty="0" smtClean="0">
              <a:latin typeface="Times New Roman" pitchFamily="18" charset="0"/>
              <a:cs typeface="Times New Roman" pitchFamily="18" charset="0"/>
            </a:endParaRPr>
          </a:p>
          <a:p>
            <a:pPr marL="0" lvl="1" indent="0">
              <a:buNone/>
            </a:pPr>
            <a:r>
              <a:rPr lang="ru-RU" sz="1800" dirty="0" smtClean="0">
                <a:latin typeface="Times New Roman" pitchFamily="18" charset="0"/>
                <a:cs typeface="Times New Roman" pitchFamily="18" charset="0"/>
              </a:rPr>
              <a:t>    3.1. Регистрация пассажиров</a:t>
            </a:r>
          </a:p>
          <a:p>
            <a:pPr marL="0" lvl="1" indent="0">
              <a:buNone/>
            </a:pPr>
            <a:r>
              <a:rPr lang="ru-RU" sz="1800" dirty="0" smtClean="0">
                <a:latin typeface="Times New Roman" pitchFamily="18" charset="0"/>
                <a:cs typeface="Times New Roman" pitchFamily="18" charset="0"/>
              </a:rPr>
              <a:t>    3.2. Ручная кладь и багаж</a:t>
            </a:r>
          </a:p>
          <a:p>
            <a:pPr marL="0" lvl="1" indent="0">
              <a:buNone/>
            </a:pPr>
            <a:r>
              <a:rPr lang="ru-RU" sz="1800" dirty="0" smtClean="0">
                <a:latin typeface="Times New Roman" pitchFamily="18" charset="0"/>
                <a:cs typeface="Times New Roman" pitchFamily="18" charset="0"/>
              </a:rPr>
              <a:t>    3.3. Задержка или отмена рейса</a:t>
            </a:r>
          </a:p>
          <a:p>
            <a:pPr marL="0" lvl="3" indent="0">
              <a:buNone/>
            </a:pPr>
            <a:r>
              <a:rPr lang="ru-RU" sz="1800" b="1" dirty="0" smtClean="0">
                <a:latin typeface="Times New Roman" pitchFamily="18" charset="0"/>
                <a:cs typeface="Times New Roman" pitchFamily="18" charset="0"/>
              </a:rPr>
              <a:t>4. На борту воздушного судна</a:t>
            </a:r>
            <a:endParaRPr lang="ru-RU" sz="1800" dirty="0" smtClean="0">
              <a:latin typeface="Times New Roman" pitchFamily="18" charset="0"/>
              <a:cs typeface="Times New Roman" pitchFamily="18" charset="0"/>
            </a:endParaRPr>
          </a:p>
          <a:p>
            <a:pPr marL="0" lvl="3" indent="0">
              <a:buNone/>
            </a:pPr>
            <a:r>
              <a:rPr lang="ru-RU" sz="1800" b="1" dirty="0" smtClean="0">
                <a:latin typeface="Times New Roman" pitchFamily="18" charset="0"/>
                <a:cs typeface="Times New Roman" pitchFamily="18" charset="0"/>
              </a:rPr>
              <a:t>5. Багаж не найден или испорчен.</a:t>
            </a:r>
            <a:endParaRPr lang="ru-RU" sz="1800" dirty="0" smtClean="0">
              <a:latin typeface="Times New Roman" pitchFamily="18" charset="0"/>
              <a:cs typeface="Times New Roman" pitchFamily="18" charset="0"/>
            </a:endParaRPr>
          </a:p>
          <a:p>
            <a:pPr marL="0" lvl="3" indent="0">
              <a:buNone/>
            </a:pPr>
            <a:r>
              <a:rPr lang="ru-RU" sz="1800" b="1" dirty="0" smtClean="0">
                <a:latin typeface="Times New Roman" pitchFamily="18" charset="0"/>
                <a:cs typeface="Times New Roman" pitchFamily="18" charset="0"/>
              </a:rPr>
              <a:t>6. Перевозка отдельных категорий пассажиров</a:t>
            </a:r>
            <a:endParaRPr lang="ru-RU" sz="1800" dirty="0" smtClean="0">
              <a:latin typeface="Times New Roman" pitchFamily="18" charset="0"/>
              <a:cs typeface="Times New Roman" pitchFamily="18" charset="0"/>
            </a:endParaRPr>
          </a:p>
          <a:p>
            <a:pPr marL="0" indent="0">
              <a:buNone/>
            </a:pPr>
            <a:r>
              <a:rPr lang="ru-RU" sz="1800" b="1" dirty="0" smtClean="0">
                <a:latin typeface="Times New Roman" pitchFamily="18" charset="0"/>
                <a:cs typeface="Times New Roman" pitchFamily="18" charset="0"/>
              </a:rPr>
              <a:t>7. Возврат авиабилетов</a:t>
            </a:r>
          </a:p>
          <a:p>
            <a:pPr marL="0" indent="0">
              <a:buNone/>
            </a:pPr>
            <a:r>
              <a:rPr lang="ru-RU" sz="1800" b="1" dirty="0" smtClean="0">
                <a:latin typeface="Times New Roman" pitchFamily="18" charset="0"/>
                <a:cs typeface="Times New Roman" pitchFamily="18" charset="0"/>
              </a:rPr>
              <a:t>8.  Контакты</a:t>
            </a:r>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922114"/>
          </a:xfrm>
        </p:spPr>
        <p:txBody>
          <a:bodyPr>
            <a:normAutofit/>
          </a:bodyPr>
          <a:lstStyle/>
          <a:p>
            <a:pPr lvl="0"/>
            <a:r>
              <a:rPr lang="ru-RU" sz="3600" b="1" cap="all" dirty="0" smtClean="0">
                <a:ln w="0"/>
                <a:solidFill>
                  <a:schemeClr val="tx2">
                    <a:lumMod val="75000"/>
                  </a:schemeClr>
                </a:solidFill>
                <a:effectLst/>
              </a:rPr>
              <a:t>1. Общая информация</a:t>
            </a:r>
            <a:endParaRPr lang="ru-RU" sz="3600" b="1" cap="all" dirty="0">
              <a:ln w="0"/>
              <a:solidFill>
                <a:schemeClr val="tx2">
                  <a:lumMod val="75000"/>
                </a:schemeClr>
              </a:solidFill>
              <a:effectLst/>
            </a:endParaRPr>
          </a:p>
        </p:txBody>
      </p:sp>
      <p:sp>
        <p:nvSpPr>
          <p:cNvPr id="3" name="Содержимое 2"/>
          <p:cNvSpPr>
            <a:spLocks noGrp="1"/>
          </p:cNvSpPr>
          <p:nvPr>
            <p:ph idx="1"/>
          </p:nvPr>
        </p:nvSpPr>
        <p:spPr>
          <a:xfrm>
            <a:off x="107504" y="1124744"/>
            <a:ext cx="8928992" cy="5400600"/>
          </a:xfrm>
        </p:spPr>
        <p:txBody>
          <a:bodyPr>
            <a:normAutofit fontScale="25000" lnSpcReduction="20000"/>
          </a:bodyPr>
          <a:lstStyle/>
          <a:p>
            <a:pPr algn="ctr">
              <a:buNone/>
            </a:pPr>
            <a:endParaRPr lang="ru-RU" sz="5600" b="1" dirty="0" smtClean="0">
              <a:latin typeface="Times New Roman" pitchFamily="18" charset="0"/>
              <a:cs typeface="Times New Roman" pitchFamily="18" charset="0"/>
            </a:endParaRPr>
          </a:p>
          <a:p>
            <a:pPr algn="ctr">
              <a:buNone/>
            </a:pPr>
            <a:r>
              <a:rPr lang="ru-RU" sz="5600" b="1" dirty="0" smtClean="0">
                <a:latin typeface="Times New Roman" pitchFamily="18" charset="0"/>
                <a:cs typeface="Times New Roman" pitchFamily="18" charset="0"/>
              </a:rPr>
              <a:t>Уважаемый пассажир!</a:t>
            </a:r>
            <a:endParaRPr lang="ru-RU" sz="5600" dirty="0" smtClean="0">
              <a:latin typeface="Times New Roman" pitchFamily="18" charset="0"/>
              <a:cs typeface="Times New Roman" pitchFamily="18" charset="0"/>
            </a:endParaRPr>
          </a:p>
          <a:p>
            <a:pPr>
              <a:buNone/>
            </a:pPr>
            <a:r>
              <a:rPr lang="ru-RU" sz="4800" dirty="0" smtClean="0">
                <a:latin typeface="Times New Roman" pitchFamily="18" charset="0"/>
                <a:cs typeface="Times New Roman" pitchFamily="18" charset="0"/>
              </a:rPr>
              <a:t> </a:t>
            </a:r>
          </a:p>
          <a:p>
            <a:pPr marL="269875" indent="-1588" algn="just">
              <a:buNone/>
            </a:pPr>
            <a:r>
              <a:rPr lang="ru-RU" sz="5600" b="1" dirty="0" smtClean="0">
                <a:latin typeface="Times New Roman" pitchFamily="18" charset="0"/>
                <a:cs typeface="Times New Roman" pitchFamily="18" charset="0"/>
              </a:rPr>
              <a:t>Ваши права защищены</a:t>
            </a:r>
            <a:r>
              <a:rPr lang="ru-RU" sz="5600" dirty="0" smtClean="0">
                <a:latin typeface="Times New Roman" pitchFamily="18" charset="0"/>
                <a:cs typeface="Times New Roman" pitchFamily="18" charset="0"/>
              </a:rPr>
              <a:t> в любой ситуации, которая может с Вами случиться, когда Вы путешествуете воздушным транспортом.</a:t>
            </a:r>
          </a:p>
          <a:p>
            <a:pPr marL="269875" indent="-1588" algn="just">
              <a:buNone/>
            </a:pPr>
            <a:r>
              <a:rPr lang="ru-RU" sz="5600" dirty="0" smtClean="0">
                <a:latin typeface="Times New Roman" pitchFamily="18" charset="0"/>
                <a:cs typeface="Times New Roman" pitchFamily="18" charset="0"/>
              </a:rPr>
              <a:t> </a:t>
            </a:r>
          </a:p>
          <a:p>
            <a:pPr marL="269875" indent="-1588" algn="just">
              <a:buNone/>
            </a:pPr>
            <a:r>
              <a:rPr lang="ru-RU" sz="5600" dirty="0" smtClean="0">
                <a:latin typeface="Times New Roman" pitchFamily="18" charset="0"/>
                <a:cs typeface="Times New Roman" pitchFamily="18" charset="0"/>
              </a:rPr>
              <a:t>	Ваши права, закреплены в нормативно-правовых актах:</a:t>
            </a:r>
          </a:p>
          <a:p>
            <a:pPr marL="269875" indent="177800" algn="just"/>
            <a:r>
              <a:rPr lang="ru-RU" sz="5600" dirty="0" smtClean="0">
                <a:latin typeface="Times New Roman" pitchFamily="18" charset="0"/>
                <a:cs typeface="Times New Roman" pitchFamily="18" charset="0"/>
              </a:rPr>
              <a:t>Воздушный Кодекс Российской Федерации (№ 60-ФЗ от 19.03.1997) (далее – ВК РФ)</a:t>
            </a:r>
          </a:p>
          <a:p>
            <a:pPr marL="269875" indent="177800" algn="just"/>
            <a:r>
              <a:rPr lang="ru-RU" sz="5600" dirty="0" smtClean="0">
                <a:latin typeface="Times New Roman" pitchFamily="18" charset="0"/>
                <a:cs typeface="Times New Roman" pitchFamily="18" charset="0"/>
              </a:rPr>
              <a:t>Федеральные авиационные правила «Общие правила воздушных перевозок пассажиров, багажа, грузов и требования к обслуживанию пассажиров, грузоотправителей, грузополучателей» (утверждены приказом Минтранса России от 28.06.2007 № 82) (далее – ФАП 82)</a:t>
            </a:r>
          </a:p>
          <a:p>
            <a:pPr marL="269875" indent="177800" algn="just"/>
            <a:r>
              <a:rPr lang="ru-RU" sz="5600" dirty="0" smtClean="0">
                <a:latin typeface="Times New Roman" pitchFamily="18" charset="0"/>
                <a:cs typeface="Times New Roman" pitchFamily="18" charset="0"/>
              </a:rPr>
              <a:t>Правила проведения предполетного и послеполетного досмотров (утверждены приказом Минтранса РФ от 25.07.2007 г. № 104) (далее - Приказ № 104)</a:t>
            </a:r>
          </a:p>
          <a:p>
            <a:pPr marL="269875" indent="177800" algn="just"/>
            <a:r>
              <a:rPr lang="ru-RU" sz="5600" dirty="0" smtClean="0">
                <a:latin typeface="Times New Roman" pitchFamily="18" charset="0"/>
                <a:cs typeface="Times New Roman" pitchFamily="18" charset="0"/>
              </a:rPr>
              <a:t>Приказ Минтранса России от 15.02.2016 № 24 "Об утверждении Порядка предоставления пассажирам из числа инвалидов и других лиц с ограничениями жизнедеятельности услуг в аэропортах и на воздушных судах" (зарегистрировано в Минюсте России 22.03.2016 № 41488)</a:t>
            </a:r>
            <a:endParaRPr lang="en-US" sz="5600" dirty="0" smtClean="0">
              <a:latin typeface="Arial Rounded MT Bold" panose="020F0704030504030204" pitchFamily="34" charset="0"/>
              <a:cs typeface="Times New Roman" pitchFamily="18" charset="0"/>
            </a:endParaRPr>
          </a:p>
          <a:p>
            <a:pPr marL="269875" indent="177800" algn="just"/>
            <a:r>
              <a:rPr lang="ru-RU" sz="5600" dirty="0">
                <a:latin typeface="Times New Roman" pitchFamily="18" charset="0"/>
                <a:cs typeface="Times New Roman" pitchFamily="18" charset="0"/>
              </a:rPr>
              <a:t>Закон </a:t>
            </a:r>
            <a:r>
              <a:rPr lang="ru-RU" sz="5600" dirty="0" smtClean="0">
                <a:latin typeface="Times New Roman" pitchFamily="18" charset="0"/>
                <a:cs typeface="Times New Roman" pitchFamily="18" charset="0"/>
              </a:rPr>
              <a:t>Российской Федерации </a:t>
            </a:r>
            <a:r>
              <a:rPr lang="ru-RU" sz="5600" dirty="0">
                <a:latin typeface="Times New Roman" pitchFamily="18" charset="0"/>
                <a:cs typeface="Times New Roman" pitchFamily="18" charset="0"/>
              </a:rPr>
              <a:t>от 07.02.1992 N 2300-1 (ред. от 03.07.2016) "О защите прав потребителей" </a:t>
            </a:r>
            <a:endParaRPr lang="ru-RU" sz="5600" dirty="0" smtClean="0">
              <a:latin typeface="Times New Roman" pitchFamily="18" charset="0"/>
              <a:cs typeface="Times New Roman" pitchFamily="18" charset="0"/>
            </a:endParaRPr>
          </a:p>
          <a:p>
            <a:pPr marL="269875" indent="177800" algn="just"/>
            <a:endParaRPr lang="ru-RU" sz="5600" dirty="0">
              <a:latin typeface="Times New Roman" pitchFamily="18" charset="0"/>
              <a:cs typeface="Times New Roman" pitchFamily="18" charset="0"/>
            </a:endParaRPr>
          </a:p>
          <a:p>
            <a:pPr marL="269875" indent="-1588" algn="just">
              <a:buNone/>
            </a:pPr>
            <a:r>
              <a:rPr lang="ru-RU" sz="5600" b="1" dirty="0" smtClean="0">
                <a:latin typeface="Times New Roman" pitchFamily="18" charset="0"/>
                <a:cs typeface="Times New Roman" pitchFamily="18" charset="0"/>
              </a:rPr>
              <a:t>Обращаем Ваше внимание, </a:t>
            </a:r>
            <a:r>
              <a:rPr lang="ru-RU" sz="5600" dirty="0" smtClean="0">
                <a:latin typeface="Times New Roman" pitchFamily="18" charset="0"/>
                <a:cs typeface="Times New Roman" pitchFamily="18" charset="0"/>
              </a:rPr>
              <a:t>что перевозчики вправе устанавливать свои правила воздушных перевозок, но они не должны противоречить общим правилам воздушной перевозки и ухудшать уровень обслуживания пассажиров. (п.4 ФАП 82)</a:t>
            </a:r>
          </a:p>
          <a:p>
            <a:pPr marL="269875" indent="-1588" algn="just">
              <a:buNone/>
            </a:pPr>
            <a:r>
              <a:rPr lang="ru-RU" sz="5600" dirty="0" smtClean="0">
                <a:latin typeface="Times New Roman" pitchFamily="18" charset="0"/>
                <a:cs typeface="Times New Roman" pitchFamily="18" charset="0"/>
              </a:rPr>
              <a:t> </a:t>
            </a:r>
          </a:p>
          <a:p>
            <a:pPr marL="269875" indent="-1588" algn="just">
              <a:buNone/>
            </a:pPr>
            <a:r>
              <a:rPr lang="ru-RU" sz="5600" dirty="0" smtClean="0">
                <a:latin typeface="Times New Roman" pitchFamily="18" charset="0"/>
                <a:cs typeface="Times New Roman" pitchFamily="18" charset="0"/>
              </a:rPr>
              <a:t>Указанные нормативные акты регулируют перевозки пассажиров российскими авиакомпаниями. </a:t>
            </a:r>
          </a:p>
          <a:p>
            <a:pPr marL="269875" indent="-1588" algn="just">
              <a:buNone/>
            </a:pPr>
            <a:endParaRPr lang="ru-RU" sz="5600" dirty="0" smtClean="0">
              <a:latin typeface="Times New Roman" pitchFamily="18" charset="0"/>
              <a:cs typeface="Times New Roman" pitchFamily="18" charset="0"/>
            </a:endParaRPr>
          </a:p>
          <a:p>
            <a:pPr marL="269875" indent="-1588" algn="just">
              <a:buNone/>
            </a:pPr>
            <a:r>
              <a:rPr lang="ru-RU" sz="5600" dirty="0" smtClean="0">
                <a:latin typeface="Times New Roman" pitchFamily="18" charset="0"/>
                <a:cs typeface="Times New Roman" pitchFamily="18" charset="0"/>
              </a:rPr>
              <a:t>В случае приобретения билетов на рейс иностранного перевозчика к договору перевозки следует применять право страны регистрации перевозчика.</a:t>
            </a:r>
          </a:p>
          <a:p>
            <a:pPr marL="269875" indent="-1588" algn="just">
              <a:buNone/>
            </a:pPr>
            <a:r>
              <a:rPr lang="ru-RU" sz="4800" b="1" dirty="0" smtClean="0">
                <a:latin typeface="Times New Roman" pitchFamily="18" charset="0"/>
                <a:cs typeface="Times New Roman" pitchFamily="18" charset="0"/>
              </a:rPr>
              <a:t> </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144000" cy="792088"/>
          </a:xfrm>
        </p:spPr>
        <p:txBody>
          <a:bodyPr>
            <a:noAutofit/>
          </a:bodyPr>
          <a:lstStyle/>
          <a:p>
            <a:pPr lvl="0"/>
            <a:r>
              <a:rPr lang="ru-RU" sz="3600" b="1" cap="all" dirty="0" smtClean="0">
                <a:ln w="0"/>
                <a:solidFill>
                  <a:schemeClr val="tx2">
                    <a:lumMod val="75000"/>
                  </a:schemeClr>
                </a:solidFill>
                <a:effectLst/>
              </a:rPr>
              <a:t>2. Покупка авиабилета</a:t>
            </a:r>
            <a:endParaRPr lang="ru-RU" sz="3600" b="1" cap="all" dirty="0">
              <a:ln w="0"/>
              <a:solidFill>
                <a:schemeClr val="tx2">
                  <a:lumMod val="75000"/>
                </a:schemeClr>
              </a:solidFill>
              <a:effectLst/>
            </a:endParaRPr>
          </a:p>
        </p:txBody>
      </p:sp>
      <p:sp>
        <p:nvSpPr>
          <p:cNvPr id="3" name="Содержимое 2"/>
          <p:cNvSpPr>
            <a:spLocks noGrp="1"/>
          </p:cNvSpPr>
          <p:nvPr>
            <p:ph idx="1"/>
          </p:nvPr>
        </p:nvSpPr>
        <p:spPr>
          <a:xfrm>
            <a:off x="107504" y="732478"/>
            <a:ext cx="5760640" cy="5904656"/>
          </a:xfrm>
        </p:spPr>
        <p:txBody>
          <a:bodyPr>
            <a:noAutofit/>
          </a:bodyPr>
          <a:lstStyle/>
          <a:p>
            <a:pPr marL="1588" indent="-1588" algn="just">
              <a:buNone/>
            </a:pPr>
            <a:r>
              <a:rPr lang="ru-RU" sz="1300" dirty="0" smtClean="0">
                <a:latin typeface="Times New Roman" pitchFamily="18" charset="0"/>
                <a:cs typeface="Times New Roman" pitchFamily="18" charset="0"/>
              </a:rPr>
              <a:t>Выбор авиакомпании является Вашим правом, а приобретенный авиабилет удостоверяет договор между Вами и перевозчиком. </a:t>
            </a:r>
          </a:p>
          <a:p>
            <a:pPr marL="1588" indent="-1588" algn="just">
              <a:buNone/>
            </a:pPr>
            <a:r>
              <a:rPr lang="ru-RU" sz="1300" dirty="0" smtClean="0">
                <a:latin typeface="Times New Roman" pitchFamily="18" charset="0"/>
                <a:cs typeface="Times New Roman" pitchFamily="18" charset="0"/>
              </a:rPr>
              <a:t>		</a:t>
            </a:r>
            <a:r>
              <a:rPr lang="ru-RU" sz="1300" dirty="0">
                <a:latin typeface="Times New Roman" pitchFamily="18" charset="0"/>
                <a:cs typeface="Times New Roman" pitchFamily="18" charset="0"/>
              </a:rPr>
              <a:t>Покупая билет, </a:t>
            </a:r>
            <a:r>
              <a:rPr lang="ru-RU" sz="1300" b="1" dirty="0">
                <a:solidFill>
                  <a:srgbClr val="FF0000"/>
                </a:solidFill>
                <a:latin typeface="Times New Roman" pitchFamily="18" charset="0"/>
                <a:cs typeface="Times New Roman" pitchFamily="18" charset="0"/>
              </a:rPr>
              <a:t>рекомендуем Вам</a:t>
            </a:r>
            <a:r>
              <a:rPr lang="ru-RU" sz="1300" dirty="0">
                <a:solidFill>
                  <a:srgbClr val="FF0000"/>
                </a:solidFill>
                <a:latin typeface="Times New Roman" pitchFamily="18" charset="0"/>
                <a:cs typeface="Times New Roman" pitchFamily="18" charset="0"/>
              </a:rPr>
              <a:t> </a:t>
            </a:r>
            <a:r>
              <a:rPr lang="ru-RU" sz="1300" dirty="0">
                <a:latin typeface="Times New Roman" pitchFamily="18" charset="0"/>
                <a:cs typeface="Times New Roman" pitchFamily="18" charset="0"/>
              </a:rPr>
              <a:t>выяснить: </a:t>
            </a:r>
          </a:p>
          <a:p>
            <a:pPr marL="1588" indent="-1588" algn="just"/>
            <a:r>
              <a:rPr lang="ru-RU" sz="1300" dirty="0">
                <a:latin typeface="Times New Roman" pitchFamily="18" charset="0"/>
                <a:cs typeface="Times New Roman" pitchFamily="18" charset="0"/>
              </a:rPr>
              <a:t> тариф билета (возвратный или невозвратный);</a:t>
            </a:r>
          </a:p>
          <a:p>
            <a:pPr marL="1588" indent="-1588" algn="just"/>
            <a:r>
              <a:rPr lang="ru-RU" sz="1300" dirty="0">
                <a:latin typeface="Times New Roman" pitchFamily="18" charset="0"/>
                <a:cs typeface="Times New Roman" pitchFamily="18" charset="0"/>
              </a:rPr>
              <a:t> условия возврата (невозврата) билета, в том числе в случае </a:t>
            </a:r>
            <a:r>
              <a:rPr lang="ru-RU" sz="1300" dirty="0" smtClean="0">
                <a:latin typeface="Times New Roman" pitchFamily="18" charset="0"/>
                <a:cs typeface="Times New Roman" pitchFamily="18" charset="0"/>
              </a:rPr>
              <a:t>вынужденного </a:t>
            </a:r>
            <a:r>
              <a:rPr lang="ru-RU" sz="1300" dirty="0">
                <a:latin typeface="Times New Roman" pitchFamily="18" charset="0"/>
                <a:cs typeface="Times New Roman" pitchFamily="18" charset="0"/>
              </a:rPr>
              <a:t>возврата неиспользованных авиабилетов (болезнь, травма или др.); </a:t>
            </a:r>
          </a:p>
          <a:p>
            <a:pPr marL="1588" indent="-1588" algn="just"/>
            <a:r>
              <a:rPr lang="ru-RU" sz="1300" dirty="0" smtClean="0">
                <a:latin typeface="Times New Roman" pitchFamily="18" charset="0"/>
                <a:cs typeface="Times New Roman" pitchFamily="18" charset="0"/>
              </a:rPr>
              <a:t>условия </a:t>
            </a:r>
            <a:r>
              <a:rPr lang="ru-RU" sz="1300" dirty="0">
                <a:latin typeface="Times New Roman" pitchFamily="18" charset="0"/>
                <a:cs typeface="Times New Roman" pitchFamily="18" charset="0"/>
              </a:rPr>
              <a:t>договора воздушной перевозки (в том числе нормы бесплатного провоза багажа и ручной клади</a:t>
            </a:r>
            <a:r>
              <a:rPr lang="ru-RU" sz="1300" dirty="0" smtClean="0">
                <a:latin typeface="Times New Roman" pitchFamily="18" charset="0"/>
                <a:cs typeface="Times New Roman" pitchFamily="18" charset="0"/>
              </a:rPr>
              <a:t>);</a:t>
            </a:r>
          </a:p>
          <a:p>
            <a:pPr marL="1588" indent="-1588" algn="just"/>
            <a:r>
              <a:rPr lang="ru-RU" sz="1300" dirty="0">
                <a:latin typeface="Times New Roman" pitchFamily="18" charset="0"/>
                <a:cs typeface="Times New Roman" pitchFamily="18" charset="0"/>
              </a:rPr>
              <a:t>условия обслуживания в самолете (питание, услуги и прочее);</a:t>
            </a:r>
          </a:p>
          <a:p>
            <a:pPr marL="1588" indent="-1588" algn="just"/>
            <a:r>
              <a:rPr lang="ru-RU" sz="1300" dirty="0" smtClean="0">
                <a:latin typeface="Times New Roman" pitchFamily="18" charset="0"/>
                <a:cs typeface="Times New Roman" pitchFamily="18" charset="0"/>
              </a:rPr>
              <a:t>правила </a:t>
            </a:r>
            <a:r>
              <a:rPr lang="ru-RU" sz="1300" dirty="0">
                <a:latin typeface="Times New Roman" pitchFamily="18" charset="0"/>
                <a:cs typeface="Times New Roman" pitchFamily="18" charset="0"/>
              </a:rPr>
              <a:t>перевозчика;</a:t>
            </a:r>
          </a:p>
          <a:p>
            <a:pPr marL="1588" indent="-1588" algn="just">
              <a:buNone/>
            </a:pPr>
            <a:endParaRPr lang="ru-RU" sz="1300" dirty="0" smtClean="0">
              <a:latin typeface="Times New Roman" pitchFamily="18" charset="0"/>
              <a:cs typeface="Times New Roman" pitchFamily="18" charset="0"/>
            </a:endParaRPr>
          </a:p>
          <a:p>
            <a:pPr marL="1588" indent="-1588" algn="just">
              <a:buNone/>
            </a:pPr>
            <a:r>
              <a:rPr lang="ru-RU" sz="1300" dirty="0" smtClean="0">
                <a:latin typeface="Times New Roman" pitchFamily="18" charset="0"/>
                <a:cs typeface="Times New Roman" pitchFamily="18" charset="0"/>
              </a:rPr>
              <a:t>		</a:t>
            </a:r>
            <a:r>
              <a:rPr lang="ru-RU" sz="1300" dirty="0">
                <a:latin typeface="Times New Roman" pitchFamily="18" charset="0"/>
                <a:cs typeface="Times New Roman" pitchFamily="18" charset="0"/>
              </a:rPr>
              <a:t>Приобретая билет, </a:t>
            </a:r>
            <a:r>
              <a:rPr lang="ru-RU" sz="1300" b="1" dirty="0">
                <a:solidFill>
                  <a:srgbClr val="FF0000"/>
                </a:solidFill>
                <a:latin typeface="Times New Roman" pitchFamily="18" charset="0"/>
                <a:cs typeface="Times New Roman" pitchFamily="18" charset="0"/>
              </a:rPr>
              <a:t>Вам</a:t>
            </a:r>
            <a:r>
              <a:rPr lang="ru-RU" sz="1300" dirty="0">
                <a:solidFill>
                  <a:srgbClr val="FF0000"/>
                </a:solidFill>
                <a:latin typeface="Times New Roman" pitchFamily="18" charset="0"/>
                <a:cs typeface="Times New Roman" pitchFamily="18" charset="0"/>
              </a:rPr>
              <a:t> </a:t>
            </a:r>
            <a:r>
              <a:rPr lang="ru-RU" sz="1300" b="1" dirty="0">
                <a:solidFill>
                  <a:srgbClr val="FF0000"/>
                </a:solidFill>
                <a:latin typeface="Times New Roman" pitchFamily="18" charset="0"/>
                <a:cs typeface="Times New Roman" pitchFamily="18" charset="0"/>
              </a:rPr>
              <a:t>необходимо </a:t>
            </a:r>
            <a:r>
              <a:rPr lang="ru-RU" sz="1300" dirty="0">
                <a:latin typeface="Times New Roman" pitchFamily="18" charset="0"/>
                <a:cs typeface="Times New Roman" pitchFamily="18" charset="0"/>
              </a:rPr>
              <a:t>согласовать перевозку: </a:t>
            </a:r>
          </a:p>
          <a:p>
            <a:pPr marL="1588" indent="-1588" algn="just"/>
            <a:r>
              <a:rPr lang="ru-RU" sz="1300" dirty="0">
                <a:latin typeface="Times New Roman" pitchFamily="18" charset="0"/>
                <a:cs typeface="Times New Roman" pitchFamily="18" charset="0"/>
              </a:rPr>
              <a:t>пассажира с ребенком до 2-х лет;</a:t>
            </a:r>
          </a:p>
          <a:p>
            <a:pPr marL="1588" indent="-1588" algn="just"/>
            <a:r>
              <a:rPr lang="ru-RU" sz="1300" dirty="0">
                <a:latin typeface="Times New Roman" pitchFamily="18" charset="0"/>
                <a:cs typeface="Times New Roman" pitchFamily="18" charset="0"/>
              </a:rPr>
              <a:t>ребенка под наблюдением перевозчика;</a:t>
            </a:r>
          </a:p>
          <a:p>
            <a:pPr marL="1588" indent="-1588" algn="just"/>
            <a:r>
              <a:rPr lang="ru-RU" sz="1300" dirty="0">
                <a:latin typeface="Times New Roman" pitchFamily="18" charset="0"/>
                <a:cs typeface="Times New Roman" pitchFamily="18" charset="0"/>
              </a:rPr>
              <a:t>тяжелобольного пассажира или больного на носилках;</a:t>
            </a:r>
          </a:p>
          <a:p>
            <a:pPr marL="1588" indent="-1588" algn="just"/>
            <a:r>
              <a:rPr lang="ru-RU" sz="1300" dirty="0">
                <a:latin typeface="Times New Roman" pitchFamily="18" charset="0"/>
                <a:cs typeface="Times New Roman" pitchFamily="18" charset="0"/>
              </a:rPr>
              <a:t>пассажира, лишенного зрения, с собакой-проводником;</a:t>
            </a:r>
          </a:p>
          <a:p>
            <a:pPr marL="1588" indent="-1588" algn="just"/>
            <a:r>
              <a:rPr lang="ru-RU" sz="1300" dirty="0">
                <a:latin typeface="Times New Roman" pitchFamily="18" charset="0"/>
                <a:cs typeface="Times New Roman" pitchFamily="18" charset="0"/>
              </a:rPr>
              <a:t>малоподвижного пассажира, в том числе на </a:t>
            </a:r>
            <a:r>
              <a:rPr lang="ru-RU" sz="1300" dirty="0" err="1">
                <a:latin typeface="Times New Roman" pitchFamily="18" charset="0"/>
                <a:cs typeface="Times New Roman" pitchFamily="18" charset="0"/>
              </a:rPr>
              <a:t>электрокресле</a:t>
            </a:r>
            <a:r>
              <a:rPr lang="ru-RU" sz="1300" dirty="0">
                <a:latin typeface="Times New Roman" pitchFamily="18" charset="0"/>
                <a:cs typeface="Times New Roman" pitchFamily="18" charset="0"/>
              </a:rPr>
              <a:t>-коляске;</a:t>
            </a:r>
          </a:p>
          <a:p>
            <a:pPr marL="1588" indent="-1588" algn="just"/>
            <a:r>
              <a:rPr lang="ru-RU" sz="1300" dirty="0">
                <a:latin typeface="Times New Roman" pitchFamily="18" charset="0"/>
                <a:cs typeface="Times New Roman" pitchFamily="18" charset="0"/>
              </a:rPr>
              <a:t>оружия и/или боеприпасов;</a:t>
            </a:r>
          </a:p>
          <a:p>
            <a:pPr marL="1588" indent="-1588" algn="just"/>
            <a:r>
              <a:rPr lang="ru-RU" sz="1300" dirty="0">
                <a:latin typeface="Times New Roman" pitchFamily="18" charset="0"/>
                <a:cs typeface="Times New Roman" pitchFamily="18" charset="0"/>
              </a:rPr>
              <a:t>сверхнормативного багажа (вес выше нормы бесплатного провоза);</a:t>
            </a:r>
          </a:p>
          <a:p>
            <a:pPr marL="1588" indent="-1588" algn="just"/>
            <a:r>
              <a:rPr lang="ru-RU" sz="1300" dirty="0">
                <a:latin typeface="Times New Roman" pitchFamily="18" charset="0"/>
                <a:cs typeface="Times New Roman" pitchFamily="18" charset="0"/>
              </a:rPr>
              <a:t>негабаритного багажа (сумма 3-х измерений (д × ш × в) больше 203 см);</a:t>
            </a:r>
          </a:p>
          <a:p>
            <a:pPr marL="1588" indent="-1588" algn="just"/>
            <a:r>
              <a:rPr lang="ru-RU" sz="1300" dirty="0">
                <a:latin typeface="Times New Roman" pitchFamily="18" charset="0"/>
                <a:cs typeface="Times New Roman" pitchFamily="18" charset="0"/>
              </a:rPr>
              <a:t>тяжеловесного багажа (одно место багажа превышает </a:t>
            </a:r>
            <a:r>
              <a:rPr lang="ru-RU" sz="1300" dirty="0" smtClean="0">
                <a:latin typeface="Times New Roman" pitchFamily="18" charset="0"/>
                <a:cs typeface="Times New Roman" pitchFamily="18" charset="0"/>
              </a:rPr>
              <a:t>30 </a:t>
            </a:r>
            <a:r>
              <a:rPr lang="ru-RU" sz="1300" dirty="0">
                <a:latin typeface="Times New Roman" pitchFamily="18" charset="0"/>
                <a:cs typeface="Times New Roman" pitchFamily="18" charset="0"/>
              </a:rPr>
              <a:t>кг);</a:t>
            </a:r>
          </a:p>
          <a:p>
            <a:pPr marL="1588" indent="-1588" algn="just"/>
            <a:r>
              <a:rPr lang="ru-RU" sz="1300" dirty="0">
                <a:latin typeface="Times New Roman" pitchFamily="18" charset="0"/>
                <a:cs typeface="Times New Roman" pitchFamily="18" charset="0"/>
              </a:rPr>
              <a:t>багажа, который необходимо перевозить только в салоне самолета;</a:t>
            </a:r>
          </a:p>
          <a:p>
            <a:pPr marL="1588" indent="-1588" algn="just"/>
            <a:r>
              <a:rPr lang="ru-RU" sz="1300" dirty="0">
                <a:latin typeface="Times New Roman" pitchFamily="18" charset="0"/>
                <a:cs typeface="Times New Roman" pitchFamily="18" charset="0"/>
              </a:rPr>
              <a:t>комнатных (домашних/прирученных) животных (птиц) и др. живности; </a:t>
            </a:r>
          </a:p>
          <a:p>
            <a:pPr marL="1588" indent="-1588" algn="just"/>
            <a:r>
              <a:rPr lang="ru-RU" sz="1300" dirty="0">
                <a:latin typeface="Times New Roman" pitchFamily="18" charset="0"/>
                <a:cs typeface="Times New Roman" pitchFamily="18" charset="0"/>
              </a:rPr>
              <a:t>служебных собак;</a:t>
            </a:r>
          </a:p>
          <a:p>
            <a:pPr marL="1588" indent="-1588" algn="just"/>
            <a:r>
              <a:rPr lang="ru-RU" sz="1300" dirty="0">
                <a:latin typeface="Times New Roman" pitchFamily="18" charset="0"/>
                <a:cs typeface="Times New Roman" pitchFamily="18" charset="0"/>
              </a:rPr>
              <a:t>человеческих останков или останков животных.</a:t>
            </a:r>
          </a:p>
          <a:p>
            <a:pPr marL="1588" indent="-1588" algn="just">
              <a:buNone/>
            </a:pPr>
            <a:r>
              <a:rPr lang="ru-RU" sz="1300" dirty="0" smtClean="0">
                <a:latin typeface="Times New Roman" pitchFamily="18" charset="0"/>
                <a:cs typeface="Times New Roman" pitchFamily="18" charset="0"/>
              </a:rPr>
              <a:t>		</a:t>
            </a:r>
          </a:p>
          <a:p>
            <a:pPr marL="1588" indent="-1588" algn="just">
              <a:buNone/>
            </a:pPr>
            <a:r>
              <a:rPr lang="ru-RU" sz="13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1588" indent="-1588" algn="just">
              <a:buNone/>
            </a:pPr>
            <a:r>
              <a:rPr lang="ru-RU" sz="1400" dirty="0" smtClean="0">
                <a:latin typeface="Times New Roman" pitchFamily="18" charset="0"/>
                <a:cs typeface="Times New Roman" pitchFamily="18" charset="0"/>
              </a:rPr>
              <a:t> </a:t>
            </a:r>
          </a:p>
        </p:txBody>
      </p:sp>
      <p:sp>
        <p:nvSpPr>
          <p:cNvPr id="4" name="TextBox 3"/>
          <p:cNvSpPr txBox="1"/>
          <p:nvPr/>
        </p:nvSpPr>
        <p:spPr>
          <a:xfrm>
            <a:off x="6012160" y="764704"/>
            <a:ext cx="2952328" cy="4832092"/>
          </a:xfrm>
          <a:prstGeom prst="rect">
            <a:avLst/>
          </a:prstGeom>
          <a:noFill/>
          <a:ln w="0">
            <a:noFill/>
          </a:ln>
        </p:spPr>
        <p:txBody>
          <a:bodyPr wrap="square" rtlCol="0">
            <a:spAutoFit/>
          </a:bodyPr>
          <a:lstStyle/>
          <a:p>
            <a:pPr marL="1588" indent="-1588">
              <a:buNone/>
            </a:pPr>
            <a:r>
              <a:rPr lang="ru-RU" sz="1400" b="1" dirty="0" smtClean="0">
                <a:solidFill>
                  <a:srgbClr val="FF0000"/>
                </a:solidFill>
                <a:latin typeface="Times New Roman" pitchFamily="18" charset="0"/>
                <a:cs typeface="Times New Roman" pitchFamily="18" charset="0"/>
              </a:rPr>
              <a:t>Важно!</a:t>
            </a:r>
            <a:r>
              <a:rPr lang="ru-RU" sz="1400"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Пассажирам с ограничениями жизнедеятельности </a:t>
            </a:r>
            <a:r>
              <a:rPr lang="ru-RU" sz="1400" b="1" dirty="0" smtClean="0">
                <a:latin typeface="Times New Roman" pitchFamily="18" charset="0"/>
                <a:cs typeface="Times New Roman" pitchFamily="18" charset="0"/>
              </a:rPr>
              <a:t>рекомендуем</a:t>
            </a:r>
            <a:r>
              <a:rPr lang="ru-RU" sz="1400" dirty="0" smtClean="0">
                <a:latin typeface="Times New Roman" pitchFamily="18" charset="0"/>
                <a:cs typeface="Times New Roman" pitchFamily="18" charset="0"/>
              </a:rPr>
              <a:t> сообщить перевозчику или агенту/представителю перевозчика (туроператору,  </a:t>
            </a:r>
            <a:r>
              <a:rPr lang="ru-RU" sz="1400" dirty="0" err="1" smtClean="0">
                <a:latin typeface="Times New Roman" pitchFamily="18" charset="0"/>
                <a:cs typeface="Times New Roman" pitchFamily="18" charset="0"/>
              </a:rPr>
              <a:t>турагенту</a:t>
            </a:r>
            <a:r>
              <a:rPr lang="ru-RU" sz="1400" dirty="0" smtClean="0">
                <a:latin typeface="Times New Roman" pitchFamily="18" charset="0"/>
                <a:cs typeface="Times New Roman" pitchFamily="18" charset="0"/>
              </a:rPr>
              <a:t>, сотруднику отдела продаж, осуществляющему бронирование, продажу и оформление билетов и др.) об имеющихся ограничениях для предоставления соответствующих услуг и условий воздушной перевозки.</a:t>
            </a:r>
          </a:p>
          <a:p>
            <a:pPr marL="1588" indent="-1588">
              <a:buNone/>
            </a:pPr>
            <a:endParaRPr lang="ru-RU" sz="1400" b="1" dirty="0" smtClean="0">
              <a:latin typeface="Times New Roman" pitchFamily="18" charset="0"/>
              <a:cs typeface="Times New Roman" pitchFamily="18" charset="0"/>
            </a:endParaRPr>
          </a:p>
          <a:p>
            <a:pPr marL="1588" indent="-1588">
              <a:buNone/>
            </a:pPr>
            <a:r>
              <a:rPr lang="ru-RU" sz="1400" b="1" dirty="0" smtClean="0">
                <a:solidFill>
                  <a:srgbClr val="FF0000"/>
                </a:solidFill>
                <a:latin typeface="Times New Roman" pitchFamily="18" charset="0"/>
                <a:cs typeface="Times New Roman" pitchFamily="18" charset="0"/>
              </a:rPr>
              <a:t>Обращаем Ваше внимание,</a:t>
            </a:r>
            <a:r>
              <a:rPr lang="ru-RU" sz="1400" dirty="0" smtClean="0">
                <a:latin typeface="Times New Roman" pitchFamily="18" charset="0"/>
                <a:cs typeface="Times New Roman" pitchFamily="18" charset="0"/>
              </a:rPr>
              <a:t> что инвалидность и наличие ограничений жизнедеятельности не могут быть основаниями для требования документов, подтверждающих состояние здоровья таких пассажиров. </a:t>
            </a:r>
          </a:p>
          <a:p>
            <a:pPr marL="1588" indent="-1588">
              <a:buNone/>
            </a:pPr>
            <a:r>
              <a:rPr lang="ru-RU" sz="1400" dirty="0" smtClean="0">
                <a:latin typeface="Times New Roman" pitchFamily="18" charset="0"/>
                <a:cs typeface="Times New Roman" pitchFamily="18" charset="0"/>
              </a:rPr>
              <a:t>(п.3 ст.106.1 ВК)</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936104"/>
          </a:xfrm>
        </p:spPr>
        <p:txBody>
          <a:bodyPr>
            <a:noAutofit/>
          </a:bodyPr>
          <a:lstStyle/>
          <a:p>
            <a:pPr lvl="0"/>
            <a:r>
              <a:rPr lang="ru-RU" sz="3600" b="1" cap="all" dirty="0" smtClean="0">
                <a:ln w="0"/>
                <a:solidFill>
                  <a:schemeClr val="tx2">
                    <a:lumMod val="75000"/>
                  </a:schemeClr>
                </a:solidFill>
                <a:effectLst/>
              </a:rPr>
              <a:t>3. В аэропорту</a:t>
            </a:r>
            <a:br>
              <a:rPr lang="ru-RU" sz="3600" b="1" cap="all" dirty="0" smtClean="0">
                <a:ln w="0"/>
                <a:solidFill>
                  <a:schemeClr val="tx2">
                    <a:lumMod val="75000"/>
                  </a:schemeClr>
                </a:solidFill>
                <a:effectLst/>
              </a:rPr>
            </a:br>
            <a:r>
              <a:rPr lang="ru-RU" sz="1600" b="1" cap="all" dirty="0" smtClean="0">
                <a:ln w="0"/>
                <a:solidFill>
                  <a:schemeClr val="tx2">
                    <a:lumMod val="75000"/>
                  </a:schemeClr>
                </a:solidFill>
                <a:effectLst/>
              </a:rPr>
              <a:t>3.1. Регистрация пассажиров</a:t>
            </a:r>
          </a:p>
        </p:txBody>
      </p:sp>
      <p:sp>
        <p:nvSpPr>
          <p:cNvPr id="3" name="Содержимое 2"/>
          <p:cNvSpPr>
            <a:spLocks noGrp="1"/>
          </p:cNvSpPr>
          <p:nvPr>
            <p:ph idx="1"/>
          </p:nvPr>
        </p:nvSpPr>
        <p:spPr>
          <a:xfrm>
            <a:off x="215008" y="1124744"/>
            <a:ext cx="8928992" cy="5589240"/>
          </a:xfrm>
        </p:spPr>
        <p:txBody>
          <a:bodyPr>
            <a:noAutofit/>
          </a:bodyPr>
          <a:lstStyle/>
          <a:p>
            <a:pPr marL="0" indent="0" algn="just">
              <a:buNone/>
            </a:pPr>
            <a:r>
              <a:rPr lang="ru-RU" sz="1300" dirty="0" smtClean="0">
                <a:latin typeface="Times New Roman" pitchFamily="18" charset="0"/>
                <a:cs typeface="Times New Roman" pitchFamily="18" charset="0"/>
              </a:rPr>
              <a:t>Многие перевозчики предлагают пассажирам </a:t>
            </a:r>
            <a:r>
              <a:rPr lang="ru-RU" sz="1300" dirty="0">
                <a:latin typeface="Times New Roman" pitchFamily="18" charset="0"/>
                <a:cs typeface="Times New Roman" pitchFamily="18" charset="0"/>
              </a:rPr>
              <a:t>зарегистрироваться на рейс </a:t>
            </a:r>
            <a:r>
              <a:rPr lang="ru-RU" sz="1300" dirty="0" smtClean="0">
                <a:latin typeface="Times New Roman" pitchFamily="18" charset="0"/>
                <a:cs typeface="Times New Roman" pitchFamily="18" charset="0"/>
              </a:rPr>
              <a:t>самостоятельно: </a:t>
            </a:r>
            <a:r>
              <a:rPr lang="ru-RU" sz="1300" dirty="0">
                <a:latin typeface="Times New Roman" pitchFamily="18" charset="0"/>
                <a:cs typeface="Times New Roman" pitchFamily="18" charset="0"/>
              </a:rPr>
              <a:t>через интернет, </a:t>
            </a:r>
            <a:r>
              <a:rPr lang="ru-RU" sz="1300" dirty="0" smtClean="0">
                <a:latin typeface="Times New Roman" pitchFamily="18" charset="0"/>
                <a:cs typeface="Times New Roman" pitchFamily="18" charset="0"/>
              </a:rPr>
              <a:t>по телефону, на </a:t>
            </a:r>
            <a:r>
              <a:rPr lang="ru-RU" sz="1300" dirty="0">
                <a:latin typeface="Times New Roman" pitchFamily="18" charset="0"/>
                <a:cs typeface="Times New Roman" pitchFamily="18" charset="0"/>
              </a:rPr>
              <a:t>стойках </a:t>
            </a:r>
            <a:r>
              <a:rPr lang="ru-RU" sz="1300" dirty="0" smtClean="0">
                <a:latin typeface="Times New Roman" pitchFamily="18" charset="0"/>
                <a:cs typeface="Times New Roman" pitchFamily="18" charset="0"/>
              </a:rPr>
              <a:t>регистрации авиакомпании в аэропорту или в киосках </a:t>
            </a:r>
            <a:r>
              <a:rPr lang="ru-RU" sz="1300" dirty="0" err="1" smtClean="0">
                <a:latin typeface="Times New Roman" pitchFamily="18" charset="0"/>
                <a:cs typeface="Times New Roman" pitchFamily="18" charset="0"/>
              </a:rPr>
              <a:t>саморегистрации</a:t>
            </a:r>
            <a:r>
              <a:rPr lang="ru-RU" sz="1300" dirty="0" smtClean="0">
                <a:latin typeface="Times New Roman" pitchFamily="18" charset="0"/>
                <a:cs typeface="Times New Roman" pitchFamily="18" charset="0"/>
              </a:rPr>
              <a:t>.</a:t>
            </a:r>
            <a:endParaRPr lang="ru-RU" sz="1300" dirty="0">
              <a:latin typeface="Times New Roman" pitchFamily="18" charset="0"/>
              <a:cs typeface="Times New Roman" pitchFamily="18" charset="0"/>
            </a:endParaRPr>
          </a:p>
          <a:p>
            <a:pPr marL="0" indent="0" algn="just">
              <a:buNone/>
            </a:pPr>
            <a:r>
              <a:rPr lang="ru-RU" sz="1300" dirty="0" smtClean="0">
                <a:latin typeface="Times New Roman" pitchFamily="18" charset="0"/>
                <a:cs typeface="Times New Roman" pitchFamily="18" charset="0"/>
              </a:rPr>
              <a:t>Информацию о способах и времени открытия </a:t>
            </a:r>
            <a:r>
              <a:rPr lang="ru-RU" sz="1300" dirty="0">
                <a:latin typeface="Times New Roman" pitchFamily="18" charset="0"/>
                <a:cs typeface="Times New Roman" pitchFamily="18" charset="0"/>
              </a:rPr>
              <a:t>регистрации на рейс Вы можете получить при оформлении авиабилета.</a:t>
            </a:r>
          </a:p>
          <a:p>
            <a:pPr marL="0" indent="0" algn="just">
              <a:buNone/>
            </a:pPr>
            <a:r>
              <a:rPr lang="ru-RU" sz="1300" dirty="0">
                <a:latin typeface="Times New Roman" pitchFamily="18" charset="0"/>
                <a:cs typeface="Times New Roman" pitchFamily="18" charset="0"/>
              </a:rPr>
              <a:t> </a:t>
            </a:r>
          </a:p>
          <a:p>
            <a:pPr marL="0" indent="0" algn="just">
              <a:buNone/>
            </a:pPr>
            <a:r>
              <a:rPr lang="ru-RU" sz="1300" dirty="0">
                <a:latin typeface="Times New Roman" pitchFamily="18" charset="0"/>
                <a:cs typeface="Times New Roman" pitchFamily="18" charset="0"/>
              </a:rPr>
              <a:t>Для регистрации на рейс и оформления багажа </a:t>
            </a:r>
            <a:r>
              <a:rPr lang="ru-RU" sz="1300" b="1" dirty="0">
                <a:solidFill>
                  <a:srgbClr val="FF0000"/>
                </a:solidFill>
                <a:latin typeface="Times New Roman" pitchFamily="18" charset="0"/>
                <a:cs typeface="Times New Roman" pitchFamily="18" charset="0"/>
              </a:rPr>
              <a:t>Вам необходимо заблаговременно</a:t>
            </a:r>
            <a:r>
              <a:rPr lang="ru-RU" sz="1300" dirty="0">
                <a:solidFill>
                  <a:srgbClr val="FF0000"/>
                </a:solidFill>
                <a:latin typeface="Times New Roman" pitchFamily="18" charset="0"/>
                <a:cs typeface="Times New Roman" pitchFamily="18" charset="0"/>
              </a:rPr>
              <a:t> </a:t>
            </a:r>
            <a:r>
              <a:rPr lang="ru-RU" sz="1300" dirty="0">
                <a:latin typeface="Times New Roman" pitchFamily="18" charset="0"/>
                <a:cs typeface="Times New Roman" pitchFamily="18" charset="0"/>
              </a:rPr>
              <a:t>прибыть в аэропорт, не позднее установленного перевозчиком </a:t>
            </a:r>
            <a:r>
              <a:rPr lang="ru-RU" sz="1300" dirty="0" smtClean="0">
                <a:latin typeface="Times New Roman" pitchFamily="18" charset="0"/>
                <a:cs typeface="Times New Roman" pitchFamily="18" charset="0"/>
              </a:rPr>
              <a:t>времени. </a:t>
            </a:r>
          </a:p>
          <a:p>
            <a:pPr marL="0" indent="0" algn="just">
              <a:buNone/>
            </a:pPr>
            <a:r>
              <a:rPr lang="ru-RU" sz="1300" b="1" dirty="0" smtClean="0">
                <a:solidFill>
                  <a:srgbClr val="FF0000"/>
                </a:solidFill>
                <a:latin typeface="Times New Roman" pitchFamily="18" charset="0"/>
                <a:cs typeface="Times New Roman" pitchFamily="18" charset="0"/>
              </a:rPr>
              <a:t>Заблаговременно убедитесь в наличии  документов для допуска на рейс!</a:t>
            </a:r>
            <a:endParaRPr lang="ru-RU" sz="1300" b="1" dirty="0">
              <a:solidFill>
                <a:srgbClr val="FF0000"/>
              </a:solidFill>
              <a:latin typeface="Times New Roman" pitchFamily="18" charset="0"/>
              <a:cs typeface="Times New Roman" pitchFamily="18" charset="0"/>
            </a:endParaRPr>
          </a:p>
          <a:p>
            <a:pPr marL="0" indent="0" algn="just">
              <a:buNone/>
            </a:pPr>
            <a:endParaRPr lang="ru-RU" sz="1300" b="1" dirty="0" smtClean="0">
              <a:solidFill>
                <a:srgbClr val="FF0000"/>
              </a:solidFill>
              <a:latin typeface="Times New Roman" pitchFamily="18" charset="0"/>
              <a:cs typeface="Times New Roman" pitchFamily="18" charset="0"/>
            </a:endParaRPr>
          </a:p>
          <a:p>
            <a:pPr marL="0" indent="0" algn="just">
              <a:buNone/>
            </a:pPr>
            <a:r>
              <a:rPr lang="ru-RU" sz="1300" b="1" dirty="0" smtClean="0">
                <a:solidFill>
                  <a:srgbClr val="FF0000"/>
                </a:solidFill>
                <a:latin typeface="Times New Roman" pitchFamily="18" charset="0"/>
                <a:cs typeface="Times New Roman" pitchFamily="18" charset="0"/>
              </a:rPr>
              <a:t>Перевозчик </a:t>
            </a:r>
            <a:r>
              <a:rPr lang="ru-RU" sz="1300" b="1" dirty="0">
                <a:solidFill>
                  <a:srgbClr val="FF0000"/>
                </a:solidFill>
                <a:latin typeface="Times New Roman" pitchFamily="18" charset="0"/>
                <a:cs typeface="Times New Roman" pitchFamily="18" charset="0"/>
              </a:rPr>
              <a:t>должен </a:t>
            </a:r>
            <a:r>
              <a:rPr lang="ru-RU" sz="1300" dirty="0">
                <a:latin typeface="Times New Roman" pitchFamily="18" charset="0"/>
                <a:cs typeface="Times New Roman" pitchFamily="18" charset="0"/>
              </a:rPr>
              <a:t>принять все возможные меры по совместному размещению в салоне самолета совершеннолетнего пассажира и следующего </a:t>
            </a:r>
            <a:r>
              <a:rPr lang="ru-RU" sz="1300" dirty="0" smtClean="0">
                <a:latin typeface="Times New Roman" pitchFamily="18" charset="0"/>
                <a:cs typeface="Times New Roman" pitchFamily="18" charset="0"/>
              </a:rPr>
              <a:t>(-их</a:t>
            </a:r>
            <a:r>
              <a:rPr lang="ru-RU" sz="1300" dirty="0">
                <a:latin typeface="Times New Roman" pitchFamily="18" charset="0"/>
                <a:cs typeface="Times New Roman" pitchFamily="18" charset="0"/>
              </a:rPr>
              <a:t>) вместе с ним ребенка (детей) в возрасте до 12 лет (п.84 ФАП 82).</a:t>
            </a:r>
          </a:p>
          <a:p>
            <a:pPr marL="0" indent="0" algn="just">
              <a:buNone/>
            </a:pPr>
            <a:endParaRPr lang="ru-RU" sz="1300" b="1" dirty="0" smtClean="0">
              <a:solidFill>
                <a:srgbClr val="FF0000"/>
              </a:solidFill>
              <a:latin typeface="Times New Roman" pitchFamily="18" charset="0"/>
              <a:cs typeface="Times New Roman" pitchFamily="18" charset="0"/>
            </a:endParaRPr>
          </a:p>
          <a:p>
            <a:pPr marL="0" indent="0" algn="just">
              <a:buNone/>
            </a:pPr>
            <a:r>
              <a:rPr lang="ru-RU" sz="1300" b="1" dirty="0" smtClean="0">
                <a:solidFill>
                  <a:srgbClr val="FF0000"/>
                </a:solidFill>
                <a:latin typeface="Times New Roman" pitchFamily="18" charset="0"/>
                <a:cs typeface="Times New Roman" pitchFamily="18" charset="0"/>
              </a:rPr>
              <a:t>Обращаем </a:t>
            </a:r>
            <a:r>
              <a:rPr lang="ru-RU" sz="1300" b="1" dirty="0">
                <a:solidFill>
                  <a:srgbClr val="FF0000"/>
                </a:solidFill>
                <a:latin typeface="Times New Roman" pitchFamily="18" charset="0"/>
                <a:cs typeface="Times New Roman" pitchFamily="18" charset="0"/>
              </a:rPr>
              <a:t>Ваше внимание, что при опоздании на регистрацию</a:t>
            </a:r>
            <a:r>
              <a:rPr lang="ru-RU" sz="1300" dirty="0">
                <a:solidFill>
                  <a:srgbClr val="FF0000"/>
                </a:solidFill>
                <a:latin typeface="Times New Roman" pitchFamily="18" charset="0"/>
                <a:cs typeface="Times New Roman" pitchFamily="18" charset="0"/>
              </a:rPr>
              <a:t>, </a:t>
            </a:r>
            <a:r>
              <a:rPr lang="ru-RU" sz="1300" dirty="0">
                <a:latin typeface="Times New Roman" pitchFamily="18" charset="0"/>
                <a:cs typeface="Times New Roman" pitchFamily="18" charset="0"/>
              </a:rPr>
              <a:t>которая обычно заканчивается за 40 минут до вылета (иногда за 1 час), или на посадку на воздушное судно,  Вам будет отказано в перевозке.</a:t>
            </a:r>
          </a:p>
          <a:p>
            <a:pPr marL="0" indent="0" algn="just">
              <a:buNone/>
            </a:pPr>
            <a:r>
              <a:rPr lang="ru-RU" sz="1300" b="1" dirty="0">
                <a:solidFill>
                  <a:srgbClr val="FF0000"/>
                </a:solidFill>
                <a:latin typeface="Times New Roman" pitchFamily="18" charset="0"/>
                <a:cs typeface="Times New Roman" pitchFamily="18" charset="0"/>
              </a:rPr>
              <a:t>Время окончания посадки на рейс указывается в посадочном талоне</a:t>
            </a:r>
            <a:r>
              <a:rPr lang="ru-RU" sz="1300" b="1" dirty="0" smtClean="0">
                <a:solidFill>
                  <a:srgbClr val="FF0000"/>
                </a:solidFill>
                <a:latin typeface="Times New Roman" pitchFamily="18" charset="0"/>
                <a:cs typeface="Times New Roman" pitchFamily="18" charset="0"/>
              </a:rPr>
              <a:t>!</a:t>
            </a:r>
          </a:p>
          <a:p>
            <a:pPr marL="0" indent="0" algn="just">
              <a:buNone/>
            </a:pPr>
            <a:r>
              <a:rPr lang="ru-RU" sz="1300" dirty="0" smtClean="0">
                <a:latin typeface="Times New Roman" pitchFamily="18" charset="0"/>
                <a:cs typeface="Times New Roman" pitchFamily="18" charset="0"/>
              </a:rPr>
              <a:t>Если перевозчик производит замену воздушного судна (по коммерческим либо техническим причинам), или пассажиров объединяют с разных рейсов на воздушном судне большей </a:t>
            </a:r>
            <a:r>
              <a:rPr lang="ru-RU" sz="1300" dirty="0" err="1" smtClean="0">
                <a:latin typeface="Times New Roman" pitchFamily="18" charset="0"/>
                <a:cs typeface="Times New Roman" pitchFamily="18" charset="0"/>
              </a:rPr>
              <a:t>пассажировместимости</a:t>
            </a:r>
            <a:r>
              <a:rPr lang="ru-RU" sz="1300" dirty="0" smtClean="0">
                <a:latin typeface="Times New Roman" pitchFamily="18" charset="0"/>
                <a:cs typeface="Times New Roman" pitchFamily="18" charset="0"/>
              </a:rPr>
              <a:t> и других случаях, </a:t>
            </a:r>
            <a:r>
              <a:rPr lang="ru-RU" sz="1300" b="1" dirty="0" smtClean="0">
                <a:solidFill>
                  <a:srgbClr val="FF0000"/>
                </a:solidFill>
                <a:latin typeface="Times New Roman" pitchFamily="18" charset="0"/>
                <a:cs typeface="Times New Roman" pitchFamily="18" charset="0"/>
              </a:rPr>
              <a:t>Вам необходимо</a:t>
            </a:r>
            <a:r>
              <a:rPr lang="ru-RU" sz="1300" dirty="0" smtClean="0">
                <a:latin typeface="Times New Roman" pitchFamily="18" charset="0"/>
                <a:cs typeface="Times New Roman" pitchFamily="18" charset="0"/>
              </a:rPr>
              <a:t> сделать отметку в </a:t>
            </a:r>
            <a:r>
              <a:rPr lang="ru-RU" sz="1300" dirty="0" err="1" smtClean="0">
                <a:latin typeface="Times New Roman" pitchFamily="18" charset="0"/>
                <a:cs typeface="Times New Roman" pitchFamily="18" charset="0"/>
              </a:rPr>
              <a:t>маршрут-квитанции</a:t>
            </a:r>
            <a:r>
              <a:rPr lang="ru-RU" sz="1300" dirty="0" smtClean="0">
                <a:latin typeface="Times New Roman" pitchFamily="18" charset="0"/>
                <a:cs typeface="Times New Roman" pitchFamily="18" charset="0"/>
              </a:rPr>
              <a:t> электронного авиабилета о данном факте на стойке регистрации. Авиакомпания обязана, как минимум, обеспечить вас услугами, не ниже уровня класса обслуживания согласно ранее купленному билету.</a:t>
            </a:r>
          </a:p>
          <a:p>
            <a:pPr marL="0" indent="0" algn="just">
              <a:buNone/>
            </a:pPr>
            <a:endParaRPr lang="ru-RU" sz="1300" b="1" dirty="0" smtClean="0">
              <a:latin typeface="Times New Roman" pitchFamily="18" charset="0"/>
              <a:cs typeface="Times New Roman" pitchFamily="18" charset="0"/>
            </a:endParaRPr>
          </a:p>
          <a:p>
            <a:pPr marL="0" indent="0" algn="just">
              <a:buNone/>
            </a:pPr>
            <a:r>
              <a:rPr lang="ru-RU" sz="1300" b="1" dirty="0" smtClean="0">
                <a:solidFill>
                  <a:srgbClr val="FF0000"/>
                </a:solidFill>
                <a:latin typeface="Times New Roman" pitchFamily="18" charset="0"/>
                <a:cs typeface="Times New Roman" pitchFamily="18" charset="0"/>
              </a:rPr>
              <a:t>ВАЖНО!</a:t>
            </a:r>
            <a:r>
              <a:rPr lang="ru-RU" sz="1300" dirty="0" smtClean="0">
                <a:solidFill>
                  <a:srgbClr val="FF0000"/>
                </a:solidFill>
                <a:latin typeface="Times New Roman" pitchFamily="18" charset="0"/>
                <a:cs typeface="Times New Roman" pitchFamily="18" charset="0"/>
              </a:rPr>
              <a:t> </a:t>
            </a:r>
            <a:r>
              <a:rPr lang="ru-RU" sz="1300" dirty="0" smtClean="0">
                <a:latin typeface="Times New Roman" pitchFamily="18" charset="0"/>
                <a:cs typeface="Times New Roman" pitchFamily="18" charset="0"/>
              </a:rPr>
              <a:t>Если Вы все-таки опоздали на регистрацию, то Ваш авиабилет будет аннулирован системой регистрации автоматически. При этом, если Вы планируете воспользоваться любыми другими рейсами и добраться до пункта назначения, </a:t>
            </a:r>
            <a:r>
              <a:rPr lang="ru-RU" sz="1300" b="1" dirty="0" smtClean="0">
                <a:solidFill>
                  <a:srgbClr val="FF0000"/>
                </a:solidFill>
                <a:latin typeface="Times New Roman" pitchFamily="18" charset="0"/>
                <a:cs typeface="Times New Roman" pitchFamily="18" charset="0"/>
              </a:rPr>
              <a:t>ПОМНИТЕ!</a:t>
            </a:r>
            <a:r>
              <a:rPr lang="ru-RU" sz="1300" dirty="0" smtClean="0">
                <a:latin typeface="Times New Roman" pitchFamily="18" charset="0"/>
                <a:cs typeface="Times New Roman" pitchFamily="18" charset="0"/>
              </a:rPr>
              <a:t> Вы сможете использовать свой «обратный» авиабилет той же авиакомпании, если незамедлительно и своевременно обратитесь к представителю авиакомпании с уведомлением о Вашем намерении использовать «обратный» билет и исключить аннулирование Вашего «обратного» авиабилета в автоматической системе регистрации и бронирования. </a:t>
            </a:r>
          </a:p>
          <a:p>
            <a:pPr marL="360363" indent="-1588">
              <a:buNone/>
            </a:pPr>
            <a:r>
              <a:rPr lang="ru-RU" sz="1300" dirty="0" smtClean="0">
                <a:latin typeface="Times New Roman" pitchFamily="18" charset="0"/>
                <a:cs typeface="Times New Roman" pitchFamily="18" charset="0"/>
              </a:rPr>
              <a:t> </a:t>
            </a:r>
            <a:endParaRPr lang="ru-RU" sz="1300" b="1" dirty="0">
              <a:latin typeface="Times New Roman" pitchFamily="18" charset="0"/>
              <a:cs typeface="Times New Roman" pitchFamily="18" charset="0"/>
            </a:endParaRPr>
          </a:p>
          <a:p>
            <a:pPr marL="0" indent="0" algn="just">
              <a:buNone/>
            </a:pPr>
            <a:endParaRPr lang="ru-RU" sz="1400" dirty="0" smtClean="0">
              <a:latin typeface="Times New Roman" pitchFamily="18" charset="0"/>
              <a:cs typeface="Times New Roman" pitchFamily="18" charset="0"/>
            </a:endParaRPr>
          </a:p>
          <a:p>
            <a:pPr marL="360363" indent="-1588">
              <a:buNone/>
            </a:pPr>
            <a:r>
              <a:rPr lang="ru-RU" sz="1400" dirty="0">
                <a:latin typeface="Times New Roman" pitchFamily="18" charset="0"/>
                <a:cs typeface="Times New Roman" pitchFamily="18" charset="0"/>
              </a:rPr>
              <a:t> </a:t>
            </a:r>
          </a:p>
          <a:p>
            <a:pPr>
              <a:buNone/>
            </a:pPr>
            <a:endParaRPr lang="ru-RU"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24"/>
            <a:ext cx="8229600" cy="1080120"/>
          </a:xfrm>
        </p:spPr>
        <p:txBody>
          <a:bodyPr>
            <a:noAutofit/>
          </a:bodyPr>
          <a:lstStyle/>
          <a:p>
            <a:pPr lvl="0"/>
            <a:r>
              <a:rPr lang="ru-RU" sz="3600" b="1" cap="all" dirty="0" smtClean="0">
                <a:ln w="0"/>
                <a:solidFill>
                  <a:schemeClr val="tx2">
                    <a:lumMod val="75000"/>
                  </a:schemeClr>
                </a:solidFill>
                <a:effectLst/>
              </a:rPr>
              <a:t>3. В аэропорту</a:t>
            </a:r>
            <a:br>
              <a:rPr lang="ru-RU" sz="3600" b="1" cap="all" dirty="0" smtClean="0">
                <a:ln w="0"/>
                <a:solidFill>
                  <a:schemeClr val="tx2">
                    <a:lumMod val="75000"/>
                  </a:schemeClr>
                </a:solidFill>
                <a:effectLst/>
              </a:rPr>
            </a:br>
            <a:r>
              <a:rPr lang="ru-RU" sz="1600" b="1" cap="all" dirty="0" smtClean="0">
                <a:ln w="0"/>
                <a:solidFill>
                  <a:schemeClr val="tx2">
                    <a:lumMod val="75000"/>
                  </a:schemeClr>
                </a:solidFill>
                <a:effectLst/>
              </a:rPr>
              <a:t>3.2. РУЧНАЯ КЛАДЬ И БАГАЖ</a:t>
            </a:r>
          </a:p>
        </p:txBody>
      </p:sp>
      <p:sp>
        <p:nvSpPr>
          <p:cNvPr id="3" name="Содержимое 2"/>
          <p:cNvSpPr>
            <a:spLocks noGrp="1"/>
          </p:cNvSpPr>
          <p:nvPr>
            <p:ph idx="1"/>
          </p:nvPr>
        </p:nvSpPr>
        <p:spPr>
          <a:xfrm>
            <a:off x="107504" y="1196752"/>
            <a:ext cx="8928992" cy="5661248"/>
          </a:xfrm>
        </p:spPr>
        <p:txBody>
          <a:bodyPr>
            <a:noAutofit/>
          </a:bodyPr>
          <a:lstStyle/>
          <a:p>
            <a:pPr marL="0" indent="0" algn="just">
              <a:buNone/>
            </a:pPr>
            <a:r>
              <a:rPr lang="ru-RU" sz="1200" dirty="0" smtClean="0">
                <a:latin typeface="Times New Roman" panose="02020603050405020304" pitchFamily="18" charset="0"/>
                <a:cs typeface="Times New Roman" panose="02020603050405020304" pitchFamily="18" charset="0"/>
              </a:rPr>
              <a:t>Ваши вещи, перевозимые на рейсе подразделяются на багаж, перевозимый при себе в салоне самолета в качестве «РУЧНОЙ КЛАДИ» и багаж, который передается перевозчику в качестве «ЗАРЕГИСТРИРОВАННОГО БАГАЖА» и перевозится отдельно от Вас в багажных и/или грузовых отсеках воздушного судна.</a:t>
            </a:r>
          </a:p>
          <a:p>
            <a:pPr marL="0" indent="0" algn="just">
              <a:buNone/>
            </a:pPr>
            <a:r>
              <a:rPr lang="ru-RU" sz="1200" dirty="0" smtClean="0">
                <a:latin typeface="Times New Roman" panose="02020603050405020304" pitchFamily="18" charset="0"/>
                <a:cs typeface="Times New Roman" panose="02020603050405020304" pitchFamily="18" charset="0"/>
              </a:rPr>
              <a:t> </a:t>
            </a:r>
            <a:endParaRPr lang="ru-RU" sz="1200" dirty="0" smtClean="0">
              <a:latin typeface="Times New Roman" panose="02020603050405020304" pitchFamily="18" charset="0"/>
              <a:cs typeface="Times New Roman" panose="02020603050405020304" pitchFamily="18" charset="0"/>
            </a:endParaRPr>
          </a:p>
          <a:p>
            <a:pPr marL="0" indent="0">
              <a:buNone/>
            </a:pPr>
            <a:r>
              <a:rPr lang="ru-RU" sz="1200" dirty="0" smtClean="0">
                <a:latin typeface="Times New Roman" panose="02020603050405020304" pitchFamily="18" charset="0"/>
                <a:cs typeface="Times New Roman" panose="02020603050405020304" pitchFamily="18" charset="0"/>
              </a:rPr>
              <a:t>Вы имеете </a:t>
            </a:r>
            <a:r>
              <a:rPr lang="ru-RU" sz="1200" dirty="0">
                <a:latin typeface="Times New Roman" panose="02020603050405020304" pitchFamily="18" charset="0"/>
                <a:cs typeface="Times New Roman" panose="02020603050405020304" pitchFamily="18" charset="0"/>
              </a:rPr>
              <a:t>право </a:t>
            </a:r>
            <a:r>
              <a:rPr lang="ru-RU" sz="1200" b="1" dirty="0" smtClean="0">
                <a:solidFill>
                  <a:srgbClr val="FF0000"/>
                </a:solidFill>
                <a:latin typeface="Times New Roman" panose="02020603050405020304" pitchFamily="18" charset="0"/>
                <a:cs typeface="Times New Roman" panose="02020603050405020304" pitchFamily="18" charset="0"/>
              </a:rPr>
              <a:t>бесплатного </a:t>
            </a:r>
            <a:r>
              <a:rPr lang="ru-RU" sz="1200" b="1" dirty="0">
                <a:solidFill>
                  <a:srgbClr val="FF0000"/>
                </a:solidFill>
                <a:latin typeface="Times New Roman" panose="02020603050405020304" pitchFamily="18" charset="0"/>
                <a:cs typeface="Times New Roman" panose="02020603050405020304" pitchFamily="18" charset="0"/>
              </a:rPr>
              <a:t>провоза</a:t>
            </a:r>
            <a:r>
              <a:rPr lang="ru-RU" sz="1200" b="1" dirty="0" smtClean="0">
                <a:solidFill>
                  <a:srgbClr val="FF0000"/>
                </a:solidFill>
                <a:latin typeface="Times New Roman" panose="02020603050405020304" pitchFamily="18" charset="0"/>
                <a:cs typeface="Times New Roman" panose="02020603050405020304" pitchFamily="18" charset="0"/>
              </a:rPr>
              <a:t> </a:t>
            </a:r>
            <a:r>
              <a:rPr lang="ru-RU" sz="1200" b="1" dirty="0">
                <a:solidFill>
                  <a:srgbClr val="FF0000"/>
                </a:solidFill>
                <a:latin typeface="Times New Roman" panose="02020603050405020304" pitchFamily="18" charset="0"/>
                <a:cs typeface="Times New Roman" panose="02020603050405020304" pitchFamily="18" charset="0"/>
              </a:rPr>
              <a:t>ручной клади </a:t>
            </a:r>
            <a:r>
              <a:rPr lang="ru-RU" sz="1200" dirty="0">
                <a:latin typeface="Times New Roman" panose="02020603050405020304" pitchFamily="18" charset="0"/>
                <a:cs typeface="Times New Roman" panose="02020603050405020304" pitchFamily="18" charset="0"/>
              </a:rPr>
              <a:t>в салоне воздушного судна в пределах установленной перевозчиком нормы </a:t>
            </a:r>
            <a:endParaRPr lang="ru-RU" sz="1200" dirty="0" smtClean="0">
              <a:latin typeface="Times New Roman" panose="02020603050405020304" pitchFamily="18" charset="0"/>
              <a:cs typeface="Times New Roman" panose="02020603050405020304" pitchFamily="18" charset="0"/>
            </a:endParaRPr>
          </a:p>
          <a:p>
            <a:pPr marL="0" indent="0">
              <a:buNone/>
            </a:pPr>
            <a:r>
              <a:rPr lang="ru-RU" sz="1200" b="1" dirty="0" smtClean="0">
                <a:latin typeface="Times New Roman" panose="02020603050405020304" pitchFamily="18" charset="0"/>
                <a:cs typeface="Times New Roman" panose="02020603050405020304" pitchFamily="18" charset="0"/>
              </a:rPr>
              <a:t>Норма </a:t>
            </a:r>
            <a:r>
              <a:rPr lang="ru-RU" sz="1200" b="1" dirty="0">
                <a:latin typeface="Times New Roman" panose="02020603050405020304" pitchFamily="18" charset="0"/>
                <a:cs typeface="Times New Roman" panose="02020603050405020304" pitchFamily="18" charset="0"/>
              </a:rPr>
              <a:t>бесплатного провоза ручной </a:t>
            </a:r>
            <a:r>
              <a:rPr lang="ru-RU" sz="1200" b="1" dirty="0" smtClean="0">
                <a:latin typeface="Times New Roman" panose="02020603050405020304" pitchFamily="18" charset="0"/>
                <a:cs typeface="Times New Roman" panose="02020603050405020304" pitchFamily="18" charset="0"/>
              </a:rPr>
              <a:t>клади</a:t>
            </a:r>
            <a:r>
              <a:rPr lang="ru-RU" sz="1200" dirty="0" smtClean="0">
                <a:latin typeface="Times New Roman" panose="02020603050405020304" pitchFamily="18" charset="0"/>
                <a:cs typeface="Times New Roman" panose="02020603050405020304" pitchFamily="18" charset="0"/>
              </a:rPr>
              <a:t> по весу и габаритам устанавливается перевозчиком и </a:t>
            </a:r>
            <a:r>
              <a:rPr lang="ru-RU" sz="1200" b="1" dirty="0">
                <a:latin typeface="Times New Roman" panose="02020603050405020304" pitchFamily="18" charset="0"/>
                <a:cs typeface="Times New Roman" panose="02020603050405020304" pitchFamily="18" charset="0"/>
              </a:rPr>
              <a:t>не может быть менее пяти килограммов </a:t>
            </a:r>
            <a:r>
              <a:rPr lang="ru-RU" sz="1200" dirty="0">
                <a:latin typeface="Times New Roman" panose="02020603050405020304" pitchFamily="18" charset="0"/>
                <a:cs typeface="Times New Roman" panose="02020603050405020304" pitchFamily="18" charset="0"/>
              </a:rPr>
              <a:t>на одного пассажира.</a:t>
            </a:r>
          </a:p>
          <a:p>
            <a:pPr marL="0" indent="0">
              <a:buNone/>
            </a:pPr>
            <a:r>
              <a:rPr lang="ru-RU" sz="1200" dirty="0">
                <a:latin typeface="Times New Roman" panose="02020603050405020304" pitchFamily="18" charset="0"/>
                <a:cs typeface="Times New Roman" panose="02020603050405020304" pitchFamily="18" charset="0"/>
              </a:rPr>
              <a:t>Ручная кладь, превышающая по весу и/или габаритам установленную перевозчиком </a:t>
            </a:r>
            <a:r>
              <a:rPr lang="ru-RU" sz="1200" dirty="0" smtClean="0">
                <a:latin typeface="Times New Roman" panose="02020603050405020304" pitchFamily="18" charset="0"/>
                <a:cs typeface="Times New Roman" panose="02020603050405020304" pitchFamily="18" charset="0"/>
              </a:rPr>
              <a:t>норму, </a:t>
            </a:r>
            <a:r>
              <a:rPr lang="ru-RU" sz="1200" dirty="0">
                <a:latin typeface="Times New Roman" panose="02020603050405020304" pitchFamily="18" charset="0"/>
                <a:cs typeface="Times New Roman" panose="02020603050405020304" pitchFamily="18" charset="0"/>
              </a:rPr>
              <a:t>сдается пассажиром в багаж в соответствии с условиями заключенного договора воздушной перевозки пассажира.</a:t>
            </a:r>
          </a:p>
          <a:p>
            <a:pPr marL="0" indent="0" algn="just">
              <a:buNone/>
            </a:pPr>
            <a:endParaRPr lang="ru-RU" sz="1200" dirty="0" smtClean="0">
              <a:latin typeface="Times New Roman" panose="02020603050405020304" pitchFamily="18" charset="0"/>
              <a:cs typeface="Times New Roman" panose="02020603050405020304" pitchFamily="18" charset="0"/>
            </a:endParaRPr>
          </a:p>
          <a:p>
            <a:pPr marL="0" indent="0" algn="just">
              <a:buNone/>
            </a:pPr>
            <a:r>
              <a:rPr lang="ru-RU" sz="1200" dirty="0">
                <a:latin typeface="Times New Roman" panose="02020603050405020304" pitchFamily="18" charset="0"/>
                <a:cs typeface="Times New Roman" panose="02020603050405020304" pitchFamily="18" charset="0"/>
              </a:rPr>
              <a:t>При заключении договора воздушной перевозки пассажира, </a:t>
            </a:r>
            <a:r>
              <a:rPr lang="ru-RU" sz="1200" b="1" dirty="0">
                <a:latin typeface="Times New Roman" panose="02020603050405020304" pitchFamily="18" charset="0"/>
                <a:cs typeface="Times New Roman" panose="02020603050405020304" pitchFamily="18" charset="0"/>
              </a:rPr>
              <a:t>предусматривающего норму бесплатного провоза багажа</a:t>
            </a:r>
            <a:r>
              <a:rPr lang="ru-RU" sz="1200" dirty="0">
                <a:latin typeface="Times New Roman" panose="02020603050405020304" pitchFamily="18" charset="0"/>
                <a:cs typeface="Times New Roman" panose="02020603050405020304" pitchFamily="18" charset="0"/>
              </a:rPr>
              <a:t>, пассажир воздушного судна </a:t>
            </a:r>
            <a:r>
              <a:rPr lang="ru-RU" sz="1200" b="1" dirty="0">
                <a:solidFill>
                  <a:srgbClr val="FF0000"/>
                </a:solidFill>
                <a:latin typeface="Times New Roman" panose="02020603050405020304" pitchFamily="18" charset="0"/>
                <a:cs typeface="Times New Roman" panose="02020603050405020304" pitchFamily="18" charset="0"/>
              </a:rPr>
              <a:t>имеет </a:t>
            </a:r>
            <a:r>
              <a:rPr lang="ru-RU" sz="1200" b="1" dirty="0" smtClean="0">
                <a:solidFill>
                  <a:srgbClr val="FF0000"/>
                </a:solidFill>
                <a:latin typeface="Times New Roman" panose="02020603050405020304" pitchFamily="18" charset="0"/>
                <a:cs typeface="Times New Roman" panose="02020603050405020304" pitchFamily="18" charset="0"/>
              </a:rPr>
              <a:t>право бесплатного </a:t>
            </a:r>
            <a:r>
              <a:rPr lang="ru-RU" sz="1200" dirty="0">
                <a:latin typeface="Times New Roman" panose="02020603050405020304" pitchFamily="18" charset="0"/>
                <a:cs typeface="Times New Roman" panose="02020603050405020304" pitchFamily="18" charset="0"/>
              </a:rPr>
              <a:t>провоза своего багажа в пределах установленной </a:t>
            </a:r>
            <a:r>
              <a:rPr lang="ru-RU" sz="1200" dirty="0" smtClean="0">
                <a:latin typeface="Times New Roman" panose="02020603050405020304" pitchFamily="18" charset="0"/>
                <a:cs typeface="Times New Roman" panose="02020603050405020304" pitchFamily="18" charset="0"/>
              </a:rPr>
              <a:t>нормы. Такая норма устанавливается перевозчиком в зависимости от типа воздушного судна, но не может быть менее 10 (десяти) килограммов на одного пассажира (п.122 ФАП 82).</a:t>
            </a:r>
          </a:p>
          <a:p>
            <a:pPr marL="0" indent="0" algn="just">
              <a:buNone/>
            </a:pPr>
            <a:endParaRPr lang="ru-RU" sz="1200" dirty="0">
              <a:latin typeface="Times New Roman" panose="02020603050405020304" pitchFamily="18" charset="0"/>
              <a:cs typeface="Times New Roman" panose="02020603050405020304" pitchFamily="18" charset="0"/>
            </a:endParaRPr>
          </a:p>
          <a:p>
            <a:pPr marL="0" indent="0" algn="just">
              <a:buNone/>
            </a:pPr>
            <a:r>
              <a:rPr lang="ru-RU" sz="1200" dirty="0" smtClean="0">
                <a:latin typeface="Times New Roman" panose="02020603050405020304" pitchFamily="18" charset="0"/>
                <a:cs typeface="Times New Roman" panose="02020603050405020304" pitchFamily="18" charset="0"/>
              </a:rPr>
              <a:t>Если Ваш билет </a:t>
            </a:r>
            <a:r>
              <a:rPr lang="ru-RU" sz="1200" b="1" dirty="0" smtClean="0">
                <a:latin typeface="Times New Roman" panose="02020603050405020304" pitchFamily="18" charset="0"/>
                <a:cs typeface="Times New Roman" panose="02020603050405020304" pitchFamily="18" charset="0"/>
              </a:rPr>
              <a:t>не предусматривает норму бесплатного провоза багажа, </a:t>
            </a:r>
            <a:r>
              <a:rPr lang="ru-RU" sz="1200" dirty="0" smtClean="0">
                <a:latin typeface="Times New Roman" panose="02020603050405020304" pitchFamily="18" charset="0"/>
                <a:cs typeface="Times New Roman" panose="02020603050405020304" pitchFamily="18" charset="0"/>
              </a:rPr>
              <a:t>но Вы планируете путешествовать с багажом, или Ваша ручная кладь превышает установленные нормы, то Вам необходимо дополнительно оплатить перевозку багажа по установленному перевозчиком тарифу. В таком случае перевозчик обязан принять к перевозке оплаченный багаж.</a:t>
            </a:r>
            <a:endParaRPr lang="ru-RU" sz="1200" b="1" dirty="0" smtClean="0">
              <a:latin typeface="Times New Roman" panose="02020603050405020304" pitchFamily="18" charset="0"/>
              <a:cs typeface="Times New Roman" panose="02020603050405020304" pitchFamily="18" charset="0"/>
            </a:endParaRPr>
          </a:p>
          <a:p>
            <a:pPr marL="0" indent="0" algn="just">
              <a:buNone/>
            </a:pPr>
            <a:endParaRPr lang="ru-RU" sz="1200" b="1" dirty="0">
              <a:latin typeface="Times New Roman" panose="02020603050405020304" pitchFamily="18" charset="0"/>
              <a:cs typeface="Times New Roman" panose="02020603050405020304" pitchFamily="18" charset="0"/>
            </a:endParaRPr>
          </a:p>
          <a:p>
            <a:pPr marL="0" indent="0" algn="just">
              <a:buNone/>
            </a:pPr>
            <a:r>
              <a:rPr lang="ru-RU" sz="1200" dirty="0" smtClean="0">
                <a:latin typeface="Times New Roman" panose="02020603050405020304" pitchFamily="18" charset="0"/>
                <a:cs typeface="Times New Roman" panose="02020603050405020304" pitchFamily="18" charset="0"/>
              </a:rPr>
              <a:t>Если </a:t>
            </a:r>
            <a:r>
              <a:rPr lang="ru-RU" sz="1200" dirty="0" smtClean="0">
                <a:latin typeface="Times New Roman" panose="02020603050405020304" pitchFamily="18" charset="0"/>
                <a:cs typeface="Times New Roman" panose="02020603050405020304" pitchFamily="18" charset="0"/>
              </a:rPr>
              <a:t>Вы путешествуете вместе с семьёй или у Вас деловая поездка в составе группы и Ваши билеты предусматривают нормы бесплатного провоза </a:t>
            </a:r>
            <a:r>
              <a:rPr lang="ru-RU" sz="1200" dirty="0" smtClean="0">
                <a:latin typeface="Times New Roman" panose="02020603050405020304" pitchFamily="18" charset="0"/>
                <a:cs typeface="Times New Roman" panose="02020603050405020304" pitchFamily="18" charset="0"/>
              </a:rPr>
              <a:t>багажа или Вы отдельно оплатили перевозку багажа по установленным багажным тарифам, </a:t>
            </a:r>
            <a:r>
              <a:rPr lang="ru-RU" sz="1200" dirty="0" smtClean="0">
                <a:latin typeface="Times New Roman" panose="02020603050405020304" pitchFamily="18" charset="0"/>
                <a:cs typeface="Times New Roman" panose="02020603050405020304" pitchFamily="18" charset="0"/>
              </a:rPr>
              <a:t>то </a:t>
            </a:r>
            <a:r>
              <a:rPr lang="ru-RU" sz="1200" b="1" dirty="0" smtClean="0">
                <a:latin typeface="Times New Roman" panose="02020603050405020304" pitchFamily="18" charset="0"/>
                <a:cs typeface="Times New Roman" panose="02020603050405020304" pitchFamily="18" charset="0"/>
              </a:rPr>
              <a:t>по Вашей </a:t>
            </a:r>
            <a:r>
              <a:rPr lang="ru-RU" sz="1200" b="1" dirty="0" smtClean="0">
                <a:latin typeface="Times New Roman" panose="02020603050405020304" pitchFamily="18" charset="0"/>
                <a:cs typeface="Times New Roman" panose="02020603050405020304" pitchFamily="18" charset="0"/>
              </a:rPr>
              <a:t>просьбе </a:t>
            </a:r>
            <a:r>
              <a:rPr lang="ru-RU" sz="1200" b="1" dirty="0" smtClean="0">
                <a:latin typeface="Times New Roman" panose="02020603050405020304" pitchFamily="18" charset="0"/>
                <a:cs typeface="Times New Roman" panose="02020603050405020304" pitchFamily="18" charset="0"/>
              </a:rPr>
              <a:t>перевозчик </a:t>
            </a:r>
            <a:r>
              <a:rPr lang="ru-RU" sz="1200" b="1" dirty="0" smtClean="0">
                <a:latin typeface="Times New Roman" panose="02020603050405020304" pitchFamily="18" charset="0"/>
                <a:cs typeface="Times New Roman" panose="02020603050405020304" pitchFamily="18" charset="0"/>
              </a:rPr>
              <a:t>обязан</a:t>
            </a:r>
            <a:r>
              <a:rPr lang="ru-RU" sz="1200" dirty="0" smtClean="0">
                <a:latin typeface="Times New Roman" panose="02020603050405020304" pitchFamily="18" charset="0"/>
                <a:cs typeface="Times New Roman" panose="02020603050405020304" pitchFamily="18" charset="0"/>
              </a:rPr>
              <a:t> применить </a:t>
            </a:r>
            <a:r>
              <a:rPr lang="ru-RU" sz="1200" b="1" dirty="0" smtClean="0">
                <a:latin typeface="Times New Roman" panose="02020603050405020304" pitchFamily="18" charset="0"/>
                <a:cs typeface="Times New Roman" panose="02020603050405020304" pitchFamily="18" charset="0"/>
              </a:rPr>
              <a:t>сумму</a:t>
            </a:r>
            <a:r>
              <a:rPr lang="ru-RU"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норм бесплатного провоза </a:t>
            </a:r>
            <a:r>
              <a:rPr lang="ru-RU" sz="1200" dirty="0">
                <a:latin typeface="Times New Roman" panose="02020603050405020304" pitchFamily="18" charset="0"/>
                <a:cs typeface="Times New Roman" panose="02020603050405020304" pitchFamily="18" charset="0"/>
              </a:rPr>
              <a:t>багажа каждого из пассажиров </a:t>
            </a:r>
            <a:r>
              <a:rPr lang="ru-RU" sz="1200" dirty="0" smtClean="0">
                <a:latin typeface="Times New Roman" panose="02020603050405020304" pitchFamily="18" charset="0"/>
                <a:cs typeface="Times New Roman" panose="02020603050405020304" pitchFamily="18" charset="0"/>
              </a:rPr>
              <a:t>или объединить вес багажа, предусмотренного багажным тарифом. </a:t>
            </a:r>
          </a:p>
          <a:p>
            <a:pPr marL="0" indent="0" algn="just">
              <a:buNone/>
            </a:pPr>
            <a:endParaRPr lang="ru-RU" sz="1200" dirty="0" smtClean="0">
              <a:latin typeface="Times New Roman" panose="02020603050405020304" pitchFamily="18" charset="0"/>
              <a:cs typeface="Times New Roman" panose="02020603050405020304" pitchFamily="18" charset="0"/>
            </a:endParaRPr>
          </a:p>
          <a:p>
            <a:pPr marL="0" indent="0" algn="just">
              <a:buNone/>
            </a:pPr>
            <a:r>
              <a:rPr lang="ru-RU" sz="1200" dirty="0" smtClean="0">
                <a:latin typeface="Times New Roman" panose="02020603050405020304" pitchFamily="18" charset="0"/>
                <a:cs typeface="Times New Roman" panose="02020603050405020304" pitchFamily="18" charset="0"/>
              </a:rPr>
              <a:t>Багаж </a:t>
            </a:r>
            <a:r>
              <a:rPr lang="ru-RU" sz="1200" dirty="0" smtClean="0">
                <a:latin typeface="Times New Roman" panose="02020603050405020304" pitchFamily="18" charset="0"/>
                <a:cs typeface="Times New Roman" panose="02020603050405020304" pitchFamily="18" charset="0"/>
              </a:rPr>
              <a:t>оформляется на каждого пассажира индивидуально. Вес одного места зарегистрированного багажа не должен превышать 50 килограммов, за исключением кресла-коляски, используемого пассажиром с ограничениями жизнедеятельности. При этом багаж, одно место которого более 30 кг (тяжеловесный багаж) должен быть согласован с перевозчиком при покупке билета. За перевозку тяжеловесного багажа перевозчик вправе взимать дополнительную плату (п.127 ФАП 82).</a:t>
            </a:r>
          </a:p>
          <a:p>
            <a:pPr marL="0" indent="0" algn="just">
              <a:buNone/>
            </a:pPr>
            <a:endParaRPr lang="ru-RU" sz="1200" dirty="0" smtClean="0">
              <a:latin typeface="Times New Roman" panose="02020603050405020304" pitchFamily="18" charset="0"/>
              <a:cs typeface="Times New Roman" panose="02020603050405020304" pitchFamily="18" charset="0"/>
            </a:endParaRPr>
          </a:p>
          <a:p>
            <a:pPr marL="358775" indent="0" algn="just">
              <a:buNone/>
            </a:pPr>
            <a:r>
              <a:rPr lang="ru-RU" sz="1200" dirty="0">
                <a:latin typeface="Times New Roman" pitchFamily="18" charset="0"/>
                <a:cs typeface="Times New Roman" pitchFamily="18" charset="0"/>
              </a:rPr>
              <a:t> </a:t>
            </a:r>
          </a:p>
          <a:p>
            <a:pPr marL="0" indent="0" algn="just">
              <a:buNone/>
            </a:pP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74716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936104"/>
          </a:xfrm>
        </p:spPr>
        <p:txBody>
          <a:bodyPr>
            <a:noAutofit/>
          </a:bodyPr>
          <a:lstStyle/>
          <a:p>
            <a:pPr lvl="0"/>
            <a:r>
              <a:rPr lang="ru-RU" sz="3600" b="1" cap="all" dirty="0" smtClean="0">
                <a:ln w="0"/>
                <a:solidFill>
                  <a:schemeClr val="tx2">
                    <a:lumMod val="75000"/>
                  </a:schemeClr>
                </a:solidFill>
                <a:effectLst/>
              </a:rPr>
              <a:t>3. В аэропорту</a:t>
            </a:r>
            <a:br>
              <a:rPr lang="ru-RU" sz="3600" b="1" cap="all" dirty="0" smtClean="0">
                <a:ln w="0"/>
                <a:solidFill>
                  <a:schemeClr val="tx2">
                    <a:lumMod val="75000"/>
                  </a:schemeClr>
                </a:solidFill>
                <a:effectLst/>
              </a:rPr>
            </a:br>
            <a:r>
              <a:rPr lang="ru-RU" sz="1600" b="1" cap="all" dirty="0" smtClean="0">
                <a:ln w="0"/>
                <a:solidFill>
                  <a:schemeClr val="tx2">
                    <a:lumMod val="75000"/>
                  </a:schemeClr>
                </a:solidFill>
                <a:effectLst/>
              </a:rPr>
              <a:t>3.2. РУЧНАЯ КЛАДЬ И БАГАЖ</a:t>
            </a:r>
          </a:p>
        </p:txBody>
      </p:sp>
      <p:sp>
        <p:nvSpPr>
          <p:cNvPr id="3" name="Содержимое 2"/>
          <p:cNvSpPr>
            <a:spLocks noGrp="1"/>
          </p:cNvSpPr>
          <p:nvPr>
            <p:ph idx="1"/>
          </p:nvPr>
        </p:nvSpPr>
        <p:spPr>
          <a:xfrm>
            <a:off x="179512" y="1196752"/>
            <a:ext cx="8784976" cy="5661248"/>
          </a:xfrm>
        </p:spPr>
        <p:txBody>
          <a:bodyPr>
            <a:noAutofit/>
          </a:bodyPr>
          <a:lstStyle/>
          <a:p>
            <a:pPr marL="0" indent="0" algn="just">
              <a:buNone/>
            </a:pPr>
            <a:r>
              <a:rPr lang="ru-RU" sz="1500" b="1" dirty="0">
                <a:latin typeface="Times New Roman" panose="02020603050405020304" pitchFamily="18" charset="0"/>
                <a:cs typeface="Times New Roman" panose="02020603050405020304" pitchFamily="18" charset="0"/>
              </a:rPr>
              <a:t>Сверх установленной нормы бесплатного провоза багажа</a:t>
            </a:r>
            <a:r>
              <a:rPr lang="ru-RU" sz="1500" dirty="0">
                <a:latin typeface="Times New Roman" panose="02020603050405020304" pitchFamily="18" charset="0"/>
                <a:cs typeface="Times New Roman" panose="02020603050405020304" pitchFamily="18" charset="0"/>
              </a:rPr>
              <a:t> и без взимания платы </a:t>
            </a:r>
            <a:r>
              <a:rPr lang="ru-RU" sz="1500" b="1" dirty="0">
                <a:latin typeface="Times New Roman" panose="02020603050405020304" pitchFamily="18" charset="0"/>
                <a:cs typeface="Times New Roman" panose="02020603050405020304" pitchFamily="18" charset="0"/>
              </a:rPr>
              <a:t>пассажир имеет право</a:t>
            </a:r>
            <a:r>
              <a:rPr lang="ru-RU" sz="1500" dirty="0">
                <a:latin typeface="Times New Roman" panose="02020603050405020304" pitchFamily="18" charset="0"/>
                <a:cs typeface="Times New Roman" panose="02020603050405020304" pitchFamily="18" charset="0"/>
              </a:rPr>
              <a:t> провозить следующие вещи, если они находятся при пассажире и не вложены в багаж: </a:t>
            </a:r>
            <a:endParaRPr lang="ru-RU" sz="1500" dirty="0" smtClean="0">
              <a:latin typeface="Times New Roman" panose="02020603050405020304" pitchFamily="18" charset="0"/>
              <a:cs typeface="Times New Roman" panose="02020603050405020304" pitchFamily="18" charset="0"/>
            </a:endParaRPr>
          </a:p>
          <a:p>
            <a:pPr marL="0" indent="0" algn="just">
              <a:buNone/>
            </a:pPr>
            <a:r>
              <a:rPr lang="ru-RU" sz="1500" dirty="0" smtClean="0">
                <a:latin typeface="Times New Roman" panose="02020603050405020304" pitchFamily="18" charset="0"/>
                <a:cs typeface="Times New Roman" panose="02020603050405020304" pitchFamily="18" charset="0"/>
              </a:rPr>
              <a:t>(</a:t>
            </a:r>
            <a:r>
              <a:rPr lang="ru-RU" sz="1500" dirty="0">
                <a:latin typeface="Times New Roman" panose="02020603050405020304" pitchFamily="18" charset="0"/>
                <a:cs typeface="Times New Roman" panose="02020603050405020304" pitchFamily="18" charset="0"/>
              </a:rPr>
              <a:t>п.135 ФАП 82)</a:t>
            </a:r>
          </a:p>
          <a:p>
            <a:r>
              <a:rPr lang="ru-RU" sz="1500" dirty="0">
                <a:latin typeface="Times New Roman" panose="02020603050405020304" pitchFamily="18" charset="0"/>
                <a:cs typeface="Times New Roman" panose="02020603050405020304" pitchFamily="18" charset="0"/>
              </a:rPr>
              <a:t>рюкзак, вес и габариты которого установлены правилами перевозчика, или дамскую сумку, или портфель с вложенными в рюкзак, или сумку, или портфель вещами;</a:t>
            </a:r>
          </a:p>
          <a:p>
            <a:r>
              <a:rPr lang="ru-RU" sz="1500" dirty="0">
                <a:latin typeface="Times New Roman" panose="02020603050405020304" pitchFamily="18" charset="0"/>
                <a:cs typeface="Times New Roman" panose="02020603050405020304" pitchFamily="18" charset="0"/>
              </a:rPr>
              <a:t>букет цветов;</a:t>
            </a:r>
          </a:p>
          <a:p>
            <a:r>
              <a:rPr lang="ru-RU" sz="1500" dirty="0">
                <a:latin typeface="Times New Roman" panose="02020603050405020304" pitchFamily="18" charset="0"/>
                <a:cs typeface="Times New Roman" panose="02020603050405020304" pitchFamily="18" charset="0"/>
              </a:rPr>
              <a:t>верхнюю одежду;</a:t>
            </a:r>
          </a:p>
          <a:p>
            <a:r>
              <a:rPr lang="ru-RU" sz="1500" dirty="0">
                <a:latin typeface="Times New Roman" panose="02020603050405020304" pitchFamily="18" charset="0"/>
                <a:cs typeface="Times New Roman" panose="02020603050405020304" pitchFamily="18" charset="0"/>
              </a:rPr>
              <a:t>детское питание для ребенка на время полета;</a:t>
            </a:r>
          </a:p>
          <a:p>
            <a:r>
              <a:rPr lang="ru-RU" sz="1500" dirty="0">
                <a:latin typeface="Times New Roman" panose="02020603050405020304" pitchFamily="18" charset="0"/>
                <a:cs typeface="Times New Roman" panose="02020603050405020304" pitchFamily="18" charset="0"/>
              </a:rPr>
              <a:t>костюм в портпледе;</a:t>
            </a:r>
          </a:p>
          <a:p>
            <a:r>
              <a:rPr lang="ru-RU" sz="1500" dirty="0">
                <a:latin typeface="Times New Roman" panose="02020603050405020304" pitchFamily="18" charset="0"/>
                <a:cs typeface="Times New Roman" panose="02020603050405020304" pitchFamily="18" charset="0"/>
              </a:rPr>
              <a:t>устройство для переноса ребенка (детскую люльку, удерживающие системы (устройства) для детей до двух лет, детскую коляску и другие устройства) при перевозке ребенка, габариты которых установлены правилами перевозчика, и позволяют безопасно разместить их в салоне воздушного судна на полке над пассажирским сидением либо под сидением впереди стоящего пассажирского сидения;</a:t>
            </a:r>
          </a:p>
          <a:p>
            <a:r>
              <a:rPr lang="ru-RU" sz="1500" dirty="0">
                <a:latin typeface="Times New Roman" panose="02020603050405020304" pitchFamily="18" charset="0"/>
                <a:cs typeface="Times New Roman" panose="02020603050405020304" pitchFamily="18" charset="0"/>
              </a:rPr>
              <a:t>лекарственные препараты, специальные диетические потребности в количестве, необходимом на время полета;</a:t>
            </a:r>
          </a:p>
          <a:p>
            <a:r>
              <a:rPr lang="ru-RU" sz="1500" dirty="0">
                <a:latin typeface="Times New Roman" panose="02020603050405020304" pitchFamily="18" charset="0"/>
                <a:cs typeface="Times New Roman" panose="02020603050405020304" pitchFamily="18" charset="0"/>
              </a:rPr>
              <a:t>костыли, трости, ходунки, </a:t>
            </a:r>
            <a:r>
              <a:rPr lang="ru-RU" sz="1500" dirty="0" err="1">
                <a:latin typeface="Times New Roman" panose="02020603050405020304" pitchFamily="18" charset="0"/>
                <a:cs typeface="Times New Roman" panose="02020603050405020304" pitchFamily="18" charset="0"/>
              </a:rPr>
              <a:t>роллаторы</a:t>
            </a:r>
            <a:r>
              <a:rPr lang="ru-RU" sz="1500" dirty="0">
                <a:latin typeface="Times New Roman" panose="02020603050405020304" pitchFamily="18" charset="0"/>
                <a:cs typeface="Times New Roman" panose="02020603050405020304" pitchFamily="18" charset="0"/>
              </a:rPr>
              <a:t>, складное кресло-коляску, используемые пассажиром и имеющие габариты, позволяющие безопасно разместить их в салоне воздушного судна на полке над пассажирским сидением либо под сидением впереди стоящего пассажирского сидения;</a:t>
            </a:r>
          </a:p>
          <a:p>
            <a:r>
              <a:rPr lang="ru-RU" sz="1500" dirty="0">
                <a:latin typeface="Times New Roman" panose="02020603050405020304" pitchFamily="18" charset="0"/>
                <a:cs typeface="Times New Roman" panose="02020603050405020304" pitchFamily="18" charset="0"/>
              </a:rPr>
              <a:t>товары, приобретенные в магазинах беспошлинной торговли в аэропорту, упакованные в запечатанный (опломбированный) пластиковый пакет, вес и габариты которых установлены правилами перевозчика.</a:t>
            </a:r>
          </a:p>
          <a:p>
            <a:pPr marL="0" indent="0" algn="just">
              <a:buNone/>
            </a:pPr>
            <a:r>
              <a:rPr lang="ru-RU" sz="15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64984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936104"/>
          </a:xfrm>
        </p:spPr>
        <p:txBody>
          <a:bodyPr>
            <a:noAutofit/>
          </a:bodyPr>
          <a:lstStyle/>
          <a:p>
            <a:pPr lvl="0"/>
            <a:r>
              <a:rPr lang="ru-RU" sz="3600" b="1" cap="all" dirty="0" smtClean="0">
                <a:ln w="0"/>
                <a:solidFill>
                  <a:schemeClr val="tx2">
                    <a:lumMod val="75000"/>
                  </a:schemeClr>
                </a:solidFill>
                <a:effectLst/>
              </a:rPr>
              <a:t>3. В аэропорту</a:t>
            </a:r>
            <a:br>
              <a:rPr lang="ru-RU" sz="3600" b="1" cap="all" dirty="0" smtClean="0">
                <a:ln w="0"/>
                <a:solidFill>
                  <a:schemeClr val="tx2">
                    <a:lumMod val="75000"/>
                  </a:schemeClr>
                </a:solidFill>
                <a:effectLst/>
              </a:rPr>
            </a:br>
            <a:r>
              <a:rPr lang="ru-RU" sz="1600" b="1" cap="all" dirty="0" smtClean="0">
                <a:ln w="0"/>
                <a:solidFill>
                  <a:schemeClr val="tx2">
                    <a:lumMod val="75000"/>
                  </a:schemeClr>
                </a:solidFill>
                <a:effectLst/>
              </a:rPr>
              <a:t>3.2. РУЧНАЯ КЛАДЬ И БАГАЖ</a:t>
            </a:r>
          </a:p>
        </p:txBody>
      </p:sp>
      <p:sp>
        <p:nvSpPr>
          <p:cNvPr id="3" name="Содержимое 2"/>
          <p:cNvSpPr>
            <a:spLocks noGrp="1"/>
          </p:cNvSpPr>
          <p:nvPr>
            <p:ph idx="1"/>
          </p:nvPr>
        </p:nvSpPr>
        <p:spPr>
          <a:xfrm>
            <a:off x="107504" y="1196752"/>
            <a:ext cx="8928992" cy="5661248"/>
          </a:xfrm>
        </p:spPr>
        <p:txBody>
          <a:bodyPr>
            <a:normAutofit lnSpcReduction="10000"/>
          </a:bodyPr>
          <a:lstStyle/>
          <a:p>
            <a:pPr marL="0" indent="0" algn="just">
              <a:buNone/>
            </a:pPr>
            <a:r>
              <a:rPr lang="ru-RU" sz="1400" dirty="0">
                <a:latin typeface="Times New Roman" panose="02020603050405020304" pitchFamily="18" charset="0"/>
                <a:cs typeface="Times New Roman" panose="02020603050405020304" pitchFamily="18" charset="0"/>
              </a:rPr>
              <a:t>После регистрации на рейс всем пассажирам следует пройти обязательный предполетный досмотр, а при выполнении международных полетов – пограничный, таможенный контроли и иные виды контроля в случаях, установленных федеральными законами или международными договорами Российской Федерации. Предполетному досмотру также подвергается багаж, в том числе вещи, находящиеся при пассажирах. При отказе пассажира воздушного судна от предполетного досмотра договор воздушной перевозки пассажира считается расторгнутым. </a:t>
            </a:r>
          </a:p>
          <a:p>
            <a:pPr marL="0" indent="0" algn="just">
              <a:buNone/>
            </a:pPr>
            <a:r>
              <a:rPr lang="ru-RU" sz="1400" b="1" dirty="0">
                <a:solidFill>
                  <a:srgbClr val="FF0000"/>
                </a:solidFill>
                <a:latin typeface="Times New Roman" panose="02020603050405020304" pitchFamily="18" charset="0"/>
                <a:cs typeface="Times New Roman" panose="02020603050405020304" pitchFamily="18" charset="0"/>
              </a:rPr>
              <a:t>Обращаем Ваше внимание,</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что в целях безопасности полета пассажирам в зарегистрированном багаже и в вещах, находящихся при </a:t>
            </a:r>
            <a:r>
              <a:rPr lang="ru-RU" sz="1400" dirty="0" smtClean="0">
                <a:latin typeface="Times New Roman" panose="02020603050405020304" pitchFamily="18" charset="0"/>
                <a:cs typeface="Times New Roman" panose="02020603050405020304" pitchFamily="18" charset="0"/>
              </a:rPr>
              <a:t>них, </a:t>
            </a:r>
            <a:r>
              <a:rPr lang="ru-RU" sz="1400" dirty="0">
                <a:latin typeface="Times New Roman" panose="02020603050405020304" pitchFamily="18" charset="0"/>
                <a:cs typeface="Times New Roman" panose="02020603050405020304" pitchFamily="18" charset="0"/>
              </a:rPr>
              <a:t>запрещено перевозить взрывчатые, токсичные, легковоспламеняющиеся и другие опасные вещества и предметы. Во избежание недоразумений при прохождении предполетного досмотра, рекомендуем Вам самостоятельно ознакомиться с полным перечнем запрещенных веществ и предметов.* </a:t>
            </a:r>
          </a:p>
          <a:p>
            <a:pPr marL="0" indent="0" algn="just">
              <a:buNone/>
            </a:pPr>
            <a:r>
              <a:rPr lang="ru-RU" sz="1400" dirty="0">
                <a:latin typeface="Times New Roman" panose="02020603050405020304" pitchFamily="18" charset="0"/>
                <a:cs typeface="Times New Roman" panose="02020603050405020304" pitchFamily="18" charset="0"/>
              </a:rPr>
              <a:t> </a:t>
            </a:r>
          </a:p>
          <a:p>
            <a:pPr marL="0" indent="0" algn="just">
              <a:buNone/>
            </a:pPr>
            <a:r>
              <a:rPr lang="ru-RU" sz="1400" dirty="0">
                <a:latin typeface="Times New Roman" panose="02020603050405020304" pitchFamily="18" charset="0"/>
                <a:cs typeface="Times New Roman" panose="02020603050405020304" pitchFamily="18" charset="0"/>
              </a:rPr>
              <a:t>В то же время при соблюдении требуемых условий пассажирам </a:t>
            </a:r>
            <a:r>
              <a:rPr lang="ru-RU" sz="1400" b="1" dirty="0">
                <a:latin typeface="Times New Roman" panose="02020603050405020304" pitchFamily="18" charset="0"/>
                <a:cs typeface="Times New Roman" panose="02020603050405020304" pitchFamily="18" charset="0"/>
              </a:rPr>
              <a:t>разрешено перевозить </a:t>
            </a:r>
            <a:r>
              <a:rPr lang="ru-RU" sz="1400" dirty="0">
                <a:latin typeface="Times New Roman" panose="02020603050405020304" pitchFamily="18" charset="0"/>
                <a:cs typeface="Times New Roman" panose="02020603050405020304" pitchFamily="18" charset="0"/>
              </a:rPr>
              <a:t>некоторые опасные предметы </a:t>
            </a:r>
            <a:r>
              <a:rPr lang="ru-RU" sz="1400" b="1" dirty="0">
                <a:latin typeface="Times New Roman" panose="02020603050405020304" pitchFamily="18" charset="0"/>
                <a:cs typeface="Times New Roman" panose="02020603050405020304" pitchFamily="18" charset="0"/>
              </a:rPr>
              <a:t>в зарегистрированном багаже</a:t>
            </a:r>
            <a:r>
              <a:rPr lang="ru-RU" sz="1400" dirty="0">
                <a:latin typeface="Times New Roman" panose="02020603050405020304" pitchFamily="18" charset="0"/>
                <a:cs typeface="Times New Roman" panose="02020603050405020304" pitchFamily="18" charset="0"/>
              </a:rPr>
              <a:t>. </a:t>
            </a:r>
          </a:p>
          <a:p>
            <a:pPr marL="0" indent="0" algn="just">
              <a:buNone/>
            </a:pPr>
            <a:r>
              <a:rPr lang="ru-RU" sz="1400" dirty="0">
                <a:latin typeface="Times New Roman" panose="02020603050405020304" pitchFamily="18" charset="0"/>
                <a:cs typeface="Times New Roman" panose="02020603050405020304" pitchFamily="18" charset="0"/>
              </a:rPr>
              <a:t> </a:t>
            </a:r>
          </a:p>
          <a:p>
            <a:pPr marL="0" indent="0" algn="just">
              <a:buNone/>
            </a:pPr>
            <a:r>
              <a:rPr lang="ru-RU" sz="1400" dirty="0">
                <a:latin typeface="Times New Roman" panose="02020603050405020304" pitchFamily="18" charset="0"/>
                <a:cs typeface="Times New Roman" panose="02020603050405020304" pitchFamily="18" charset="0"/>
              </a:rPr>
              <a:t>Например, в багаж </a:t>
            </a:r>
            <a:r>
              <a:rPr lang="ru-RU" sz="1400" b="1" dirty="0">
                <a:solidFill>
                  <a:srgbClr val="FF0000"/>
                </a:solidFill>
                <a:latin typeface="Times New Roman" panose="02020603050405020304" pitchFamily="18" charset="0"/>
                <a:cs typeface="Times New Roman" panose="02020603050405020304" pitchFamily="18" charset="0"/>
              </a:rPr>
              <a:t>Вы можете упаковать*</a:t>
            </a:r>
            <a:r>
              <a:rPr lang="ru-RU" sz="1400" b="1"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lvl="0" indent="0" algn="just">
              <a:buNone/>
            </a:pPr>
            <a:r>
              <a:rPr lang="ru-RU" sz="1400" dirty="0">
                <a:latin typeface="Times New Roman" panose="02020603050405020304" pitchFamily="18" charset="0"/>
                <a:cs typeface="Times New Roman" panose="02020603050405020304" pitchFamily="18" charset="0"/>
              </a:rPr>
              <a:t>алкогольные напитки с содержанием более 24%, но не более 70% алкоголя по объему в емкостях вместимостью не более 5 л, в таре, предназначенной для розничной </a:t>
            </a:r>
            <a:r>
              <a:rPr lang="ru-RU" sz="1400" dirty="0" smtClean="0">
                <a:latin typeface="Times New Roman" panose="02020603050405020304" pitchFamily="18" charset="0"/>
                <a:cs typeface="Times New Roman" panose="02020603050405020304" pitchFamily="18" charset="0"/>
              </a:rPr>
              <a:t>торговли </a:t>
            </a:r>
            <a:r>
              <a:rPr lang="ru-RU" sz="1400" dirty="0">
                <a:latin typeface="Times New Roman" panose="02020603050405020304" pitchFamily="18" charset="0"/>
                <a:cs typeface="Times New Roman" panose="02020603050405020304" pitchFamily="18" charset="0"/>
              </a:rPr>
              <a:t>- не более 5 л на одного пассажира;</a:t>
            </a:r>
          </a:p>
          <a:p>
            <a:pPr marL="0" lvl="0" indent="0" algn="just">
              <a:buNone/>
            </a:pPr>
            <a:r>
              <a:rPr lang="ru-RU" sz="1400" dirty="0">
                <a:latin typeface="Times New Roman" panose="02020603050405020304" pitchFamily="18" charset="0"/>
                <a:cs typeface="Times New Roman" panose="02020603050405020304" pitchFamily="18" charset="0"/>
              </a:rPr>
              <a:t>жидкости и алкогольные напитки с содержанием алкоголя по объему не более 24%;</a:t>
            </a:r>
          </a:p>
          <a:p>
            <a:pPr marL="0" lvl="0" indent="0" algn="just">
              <a:buNone/>
            </a:pPr>
            <a:r>
              <a:rPr lang="ru-RU" sz="1400" dirty="0">
                <a:latin typeface="Times New Roman" panose="02020603050405020304" pitchFamily="18" charset="0"/>
                <a:cs typeface="Times New Roman" panose="02020603050405020304" pitchFamily="18" charset="0"/>
              </a:rPr>
              <a:t>аэрозоли, предназначенные для использования в спортивных или бытовых целях, выпускные клапаны баллончиков которых защищены колпачками от самопроизвольного выпуска содержимого, в емкостях вместимостью не более 0,5 кг или 500 мл - не более 2 кг или 2 л на одного пассажира</a:t>
            </a:r>
            <a:r>
              <a:rPr lang="ru-RU" sz="1400" dirty="0" smtClean="0">
                <a:latin typeface="Times New Roman" panose="02020603050405020304" pitchFamily="18" charset="0"/>
                <a:cs typeface="Times New Roman" panose="02020603050405020304" pitchFamily="18" charset="0"/>
              </a:rPr>
              <a:t>;</a:t>
            </a:r>
          </a:p>
          <a:p>
            <a:pPr marL="0" lvl="0" indent="0" algn="just">
              <a:buNone/>
            </a:pPr>
            <a:r>
              <a:rPr lang="ru-RU" sz="1400" dirty="0" smtClean="0">
                <a:latin typeface="Times New Roman" panose="02020603050405020304" pitchFamily="18" charset="0"/>
                <a:cs typeface="Times New Roman" panose="02020603050405020304" pitchFamily="18" charset="0"/>
              </a:rPr>
              <a:t>Ртутьсодержащий медицинский термометр в стандартном футляре (один на пассажира).</a:t>
            </a:r>
            <a:endParaRPr lang="ru-RU" sz="1400" dirty="0">
              <a:latin typeface="Times New Roman" panose="02020603050405020304" pitchFamily="18" charset="0"/>
              <a:cs typeface="Times New Roman" panose="02020603050405020304" pitchFamily="18" charset="0"/>
            </a:endParaRPr>
          </a:p>
          <a:p>
            <a:pPr marL="0" indent="0" algn="just">
              <a:buNone/>
            </a:pPr>
            <a:r>
              <a:rPr lang="ru-RU" sz="1400" dirty="0">
                <a:latin typeface="Times New Roman" panose="02020603050405020304" pitchFamily="18" charset="0"/>
                <a:cs typeface="Times New Roman" panose="02020603050405020304" pitchFamily="18" charset="0"/>
              </a:rPr>
              <a:t> </a:t>
            </a:r>
          </a:p>
          <a:p>
            <a:pPr marL="0" indent="0" algn="just">
              <a:buNone/>
            </a:pPr>
            <a:r>
              <a:rPr lang="ru-RU" sz="1400" b="1" dirty="0">
                <a:solidFill>
                  <a:srgbClr val="FF0000"/>
                </a:solidFill>
                <a:latin typeface="Times New Roman" panose="02020603050405020304" pitchFamily="18" charset="0"/>
                <a:cs typeface="Times New Roman" panose="02020603050405020304" pitchFamily="18" charset="0"/>
              </a:rPr>
              <a:t>* Полный перечень запрещенных или разрешенных предметов в зарегистрированном багаже Вы можете получить в </a:t>
            </a:r>
            <a:r>
              <a:rPr lang="ru-RU" sz="1400" b="1" dirty="0" smtClean="0">
                <a:solidFill>
                  <a:srgbClr val="FF0000"/>
                </a:solidFill>
                <a:latin typeface="Times New Roman" panose="02020603050405020304" pitchFamily="18" charset="0"/>
                <a:cs typeface="Times New Roman" panose="02020603050405020304" pitchFamily="18" charset="0"/>
              </a:rPr>
              <a:t>авиакомпании, </a:t>
            </a:r>
            <a:r>
              <a:rPr lang="ru-RU" sz="1400" b="1" dirty="0">
                <a:solidFill>
                  <a:srgbClr val="FF0000"/>
                </a:solidFill>
                <a:latin typeface="Times New Roman" panose="02020603050405020304" pitchFamily="18" charset="0"/>
                <a:cs typeface="Times New Roman" panose="02020603050405020304" pitchFamily="18" charset="0"/>
              </a:rPr>
              <a:t>либо в аэропорту вылета, либо при оформлении (покупке) </a:t>
            </a:r>
            <a:r>
              <a:rPr lang="ru-RU" sz="1400" b="1" dirty="0" smtClean="0">
                <a:solidFill>
                  <a:srgbClr val="FF0000"/>
                </a:solidFill>
                <a:latin typeface="Times New Roman" panose="02020603050405020304" pitchFamily="18" charset="0"/>
                <a:cs typeface="Times New Roman" panose="02020603050405020304" pitchFamily="18" charset="0"/>
              </a:rPr>
              <a:t>авиабилета.</a:t>
            </a:r>
            <a:endParaRPr lang="ru-RU"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97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936104"/>
          </a:xfrm>
        </p:spPr>
        <p:txBody>
          <a:bodyPr>
            <a:noAutofit/>
          </a:bodyPr>
          <a:lstStyle/>
          <a:p>
            <a:pPr lvl="0"/>
            <a:r>
              <a:rPr lang="ru-RU" sz="3600" b="1" cap="all" dirty="0" smtClean="0">
                <a:ln w="0"/>
                <a:solidFill>
                  <a:schemeClr val="tx2">
                    <a:lumMod val="75000"/>
                  </a:schemeClr>
                </a:solidFill>
                <a:effectLst/>
              </a:rPr>
              <a:t>3. В аэропорту</a:t>
            </a:r>
            <a:br>
              <a:rPr lang="ru-RU" sz="3600" b="1" cap="all" dirty="0" smtClean="0">
                <a:ln w="0"/>
                <a:solidFill>
                  <a:schemeClr val="tx2">
                    <a:lumMod val="75000"/>
                  </a:schemeClr>
                </a:solidFill>
                <a:effectLst/>
              </a:rPr>
            </a:br>
            <a:r>
              <a:rPr lang="ru-RU" sz="1600" b="1" cap="all" dirty="0" smtClean="0">
                <a:ln w="0"/>
                <a:solidFill>
                  <a:schemeClr val="tx2">
                    <a:lumMod val="75000"/>
                  </a:schemeClr>
                </a:solidFill>
                <a:effectLst/>
              </a:rPr>
              <a:t/>
            </a:r>
            <a:br>
              <a:rPr lang="ru-RU" sz="1600" b="1" cap="all" dirty="0" smtClean="0">
                <a:ln w="0"/>
                <a:solidFill>
                  <a:schemeClr val="tx2">
                    <a:lumMod val="75000"/>
                  </a:schemeClr>
                </a:solidFill>
                <a:effectLst/>
              </a:rPr>
            </a:br>
            <a:r>
              <a:rPr lang="ru-RU" sz="1600" b="1" cap="all" dirty="0" smtClean="0">
                <a:ln w="0"/>
                <a:solidFill>
                  <a:schemeClr val="tx2">
                    <a:lumMod val="75000"/>
                  </a:schemeClr>
                </a:solidFill>
                <a:effectLst/>
              </a:rPr>
              <a:t>3.2. РУЧНАЯ КЛАДЬ И БАГАЖ</a:t>
            </a:r>
          </a:p>
        </p:txBody>
      </p:sp>
      <p:sp>
        <p:nvSpPr>
          <p:cNvPr id="3" name="Содержимое 2"/>
          <p:cNvSpPr>
            <a:spLocks noGrp="1"/>
          </p:cNvSpPr>
          <p:nvPr>
            <p:ph idx="1"/>
          </p:nvPr>
        </p:nvSpPr>
        <p:spPr>
          <a:xfrm>
            <a:off x="107504" y="1268760"/>
            <a:ext cx="8928992" cy="5328592"/>
          </a:xfrm>
        </p:spPr>
        <p:txBody>
          <a:bodyPr>
            <a:noAutofit/>
          </a:bodyPr>
          <a:lstStyle/>
          <a:p>
            <a:pPr marL="0" indent="0" algn="just">
              <a:buNone/>
            </a:pPr>
            <a:r>
              <a:rPr lang="ru-RU" sz="1400" dirty="0">
                <a:latin typeface="Times New Roman" panose="02020603050405020304" pitchFamily="18" charset="0"/>
                <a:cs typeface="Times New Roman" panose="02020603050405020304" pitchFamily="18" charset="0"/>
              </a:rPr>
              <a:t>С собой в салон самолета </a:t>
            </a:r>
            <a:r>
              <a:rPr lang="ru-RU" sz="1400" b="1" dirty="0">
                <a:latin typeface="Times New Roman" panose="02020603050405020304" pitchFamily="18" charset="0"/>
                <a:cs typeface="Times New Roman" panose="02020603050405020304" pitchFamily="18" charset="0"/>
              </a:rPr>
              <a:t>Вы можете взять:</a:t>
            </a:r>
            <a:endParaRPr lang="ru-RU" sz="1400" dirty="0">
              <a:latin typeface="Times New Roman" panose="02020603050405020304" pitchFamily="18" charset="0"/>
              <a:cs typeface="Times New Roman" panose="02020603050405020304" pitchFamily="18" charset="0"/>
            </a:endParaRPr>
          </a:p>
          <a:p>
            <a:pPr marL="266700" indent="-180975" algn="just"/>
            <a:r>
              <a:rPr lang="ru-RU" sz="1400" dirty="0" smtClean="0">
                <a:latin typeface="Times New Roman" panose="02020603050405020304" pitchFamily="18" charset="0"/>
                <a:cs typeface="Times New Roman" panose="02020603050405020304" pitchFamily="18" charset="0"/>
              </a:rPr>
              <a:t>барометр </a:t>
            </a:r>
            <a:r>
              <a:rPr lang="ru-RU" sz="1400" dirty="0">
                <a:latin typeface="Times New Roman" panose="02020603050405020304" pitchFamily="18" charset="0"/>
                <a:cs typeface="Times New Roman" panose="02020603050405020304" pitchFamily="18" charset="0"/>
              </a:rPr>
              <a:t>или манометр ртутный, упакованный в герметичный контейнер и опечатанный пломбой отправителя;</a:t>
            </a:r>
          </a:p>
          <a:p>
            <a:pPr marL="266700" indent="-180975" algn="just"/>
            <a:r>
              <a:rPr lang="ru-RU" sz="1400" dirty="0">
                <a:latin typeface="Times New Roman" panose="02020603050405020304" pitchFamily="18" charset="0"/>
                <a:cs typeface="Times New Roman" panose="02020603050405020304" pitchFamily="18" charset="0"/>
              </a:rPr>
              <a:t>одноразовые зажигалки - одна на пассажира;</a:t>
            </a:r>
          </a:p>
          <a:p>
            <a:pPr marL="266700" indent="-180975" algn="just"/>
            <a:r>
              <a:rPr lang="ru-RU" sz="1400" dirty="0">
                <a:latin typeface="Times New Roman" panose="02020603050405020304" pitchFamily="18" charset="0"/>
                <a:cs typeface="Times New Roman" panose="02020603050405020304" pitchFamily="18" charset="0"/>
              </a:rPr>
              <a:t>сухой лед для охлаждения скоропортящихся продуктов - не более 2 кг на пассажира;</a:t>
            </a:r>
          </a:p>
          <a:p>
            <a:pPr marL="266700" indent="-180975" algn="just"/>
            <a:r>
              <a:rPr lang="ru-RU" sz="1400" dirty="0">
                <a:latin typeface="Times New Roman" panose="02020603050405020304" pitchFamily="18" charset="0"/>
                <a:cs typeface="Times New Roman" panose="02020603050405020304" pitchFamily="18" charset="0"/>
              </a:rPr>
              <a:t>3% перекись водорода - не более 100 мл на пассажира;</a:t>
            </a:r>
          </a:p>
          <a:p>
            <a:pPr marL="266700" indent="-180975" algn="just"/>
            <a:r>
              <a:rPr lang="ru-RU" sz="1400" dirty="0">
                <a:latin typeface="Times New Roman" panose="02020603050405020304" pitchFamily="18" charset="0"/>
                <a:cs typeface="Times New Roman" panose="02020603050405020304" pitchFamily="18" charset="0"/>
              </a:rPr>
              <a:t>жидкости, гели и аэрозоли, относящиеся к неопасным, в емкостях вместимостью не более 100 мл (или эквивалентной емкостью в других единицах измерения объема), упакованные в надежно закрывающийся прозрачный пластиковый пакет объемом не более 1 л - один пакет на пассажира.</a:t>
            </a:r>
          </a:p>
          <a:p>
            <a:pPr marL="0" indent="0" algn="just">
              <a:buNone/>
            </a:pPr>
            <a:r>
              <a:rPr lang="ru-RU" sz="1400"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Жидкости</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контейнерах емкостью более 100 мл к перевозке </a:t>
            </a:r>
            <a:r>
              <a:rPr lang="ru-RU" sz="1400" b="1" dirty="0">
                <a:latin typeface="Times New Roman" panose="02020603050405020304" pitchFamily="18" charset="0"/>
                <a:cs typeface="Times New Roman" panose="02020603050405020304" pitchFamily="18" charset="0"/>
              </a:rPr>
              <a:t>не принимаются</a:t>
            </a:r>
            <a:r>
              <a:rPr lang="ru-RU" sz="1400" dirty="0">
                <a:latin typeface="Times New Roman" panose="02020603050405020304" pitchFamily="18" charset="0"/>
                <a:cs typeface="Times New Roman" panose="02020603050405020304" pitchFamily="18" charset="0"/>
              </a:rPr>
              <a:t> даже в том случае, если емкость заполнена лишь частично.</a:t>
            </a:r>
          </a:p>
          <a:p>
            <a:pPr marL="0" indent="0" algn="just">
              <a:buNone/>
            </a:pPr>
            <a:r>
              <a:rPr lang="ru-RU" sz="1400" dirty="0">
                <a:latin typeface="Times New Roman" panose="02020603050405020304" pitchFamily="18" charset="0"/>
                <a:cs typeface="Times New Roman" panose="02020603050405020304" pitchFamily="18" charset="0"/>
              </a:rPr>
              <a:t>Исключение по перевозке имеют лекарства, специальные диетические потребности, детское питание, в том числе материнское молоко, в количестве, необходимом на время полета.</a:t>
            </a:r>
          </a:p>
          <a:p>
            <a:pPr marL="0" indent="0" algn="just">
              <a:buNone/>
            </a:pPr>
            <a:r>
              <a:rPr lang="ru-RU" sz="1400" dirty="0">
                <a:latin typeface="Times New Roman" panose="02020603050405020304" pitchFamily="18" charset="0"/>
                <a:cs typeface="Times New Roman" panose="02020603050405020304" pitchFamily="18" charset="0"/>
              </a:rPr>
              <a:t> </a:t>
            </a:r>
            <a:endParaRPr lang="ru-RU"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885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3183</TotalTime>
  <Words>2091</Words>
  <Application>Microsoft Office PowerPoint</Application>
  <PresentationFormat>Экран (4:3)</PresentationFormat>
  <Paragraphs>255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Содержание</vt:lpstr>
      <vt:lpstr>1. Общая информация</vt:lpstr>
      <vt:lpstr>2. Покупка авиабилета</vt:lpstr>
      <vt:lpstr>3. В аэропорту 3.1. Регистрация пассажиров</vt:lpstr>
      <vt:lpstr>3. В аэропорту 3.2. РУЧНАЯ КЛАДЬ И БАГАЖ</vt:lpstr>
      <vt:lpstr>3. В аэропорту 3.2. РУЧНАЯ КЛАДЬ И БАГАЖ</vt:lpstr>
      <vt:lpstr>3. В аэропорту 3.2. РУЧНАЯ КЛАДЬ И БАГАЖ</vt:lpstr>
      <vt:lpstr>3. В аэропорту  3.2. РУЧНАЯ КЛАДЬ И БАГАЖ</vt:lpstr>
      <vt:lpstr>3. В аэропорту 3.2. РУЧНАЯ КЛАДЬ И БАГАЖ</vt:lpstr>
      <vt:lpstr>3. В аэропорту 3.3. ЗАДЕРЖКА ИЛИ ОТМЕНА РЕЙСА</vt:lpstr>
      <vt:lpstr>4. На борту воздушного судна</vt:lpstr>
      <vt:lpstr>5. багаж не найден или испорчен</vt:lpstr>
      <vt:lpstr>5. багаж не найден или испорчен</vt:lpstr>
      <vt:lpstr>6. Перевозка отдельных категорий пассажиров</vt:lpstr>
      <vt:lpstr>6. Перевозка отдельных категорий пассажиров</vt:lpstr>
      <vt:lpstr>7. Возврат билетов</vt:lpstr>
      <vt:lpstr>8. Контакты</vt:lpstr>
      <vt:lpstr>Счастливого полета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Малышев Юрий</dc:creator>
  <cp:lastModifiedBy>Косинов Лев</cp:lastModifiedBy>
  <cp:revision>85</cp:revision>
  <cp:lastPrinted>2017-02-07T15:21:16Z</cp:lastPrinted>
  <dcterms:created xsi:type="dcterms:W3CDTF">2016-10-28T09:39:25Z</dcterms:created>
  <dcterms:modified xsi:type="dcterms:W3CDTF">2018-01-18T15:59:12Z</dcterms:modified>
</cp:coreProperties>
</file>