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6" r:id="rId3"/>
    <p:sldId id="267" r:id="rId4"/>
    <p:sldId id="307" r:id="rId5"/>
    <p:sldId id="308" r:id="rId6"/>
    <p:sldId id="275" r:id="rId7"/>
    <p:sldId id="262" r:id="rId8"/>
    <p:sldId id="259" r:id="rId9"/>
    <p:sldId id="276" r:id="rId10"/>
    <p:sldId id="277" r:id="rId11"/>
    <p:sldId id="278" r:id="rId12"/>
    <p:sldId id="313" r:id="rId13"/>
    <p:sldId id="312" r:id="rId14"/>
    <p:sldId id="310" r:id="rId15"/>
    <p:sldId id="282" r:id="rId16"/>
    <p:sldId id="309" r:id="rId17"/>
    <p:sldId id="311" r:id="rId18"/>
    <p:sldId id="315" r:id="rId19"/>
    <p:sldId id="314" r:id="rId20"/>
    <p:sldId id="26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2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-10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F95D8-B34A-4A39-8552-C23E754EA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4AC0C-1677-45B1-8853-6B95B17AE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A605A-225C-476F-995F-A1B0CC5C1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E9118-E7B4-46C6-B175-9CA025DE9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0BD2-47B2-4894-8827-8BBA60999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D2C4-36D9-4228-A068-A7F018CD8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B796-D392-4243-91A9-B3F9E82E3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D60E0-C57B-4A71-913F-BAFE16D2D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A6140-BC9D-4AE3-837B-7D4CE7787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0C0B6-50F7-4293-B671-88F8AAACD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F123-593F-467F-B3D2-F46F40F8C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45FF04-5C45-4923-9EE9-0CE39008C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14%2041%20020813%20&#1046;&#1055;&#1062;&#1054;&#1053;%20&#1084;&#1077;&#1076;&#1083;&#1077;&#1085;&#1085;&#1099;&#1081;%20&#1085;&#1072;&#1073;&#1086;&#1088;.avi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&#1057;&#1046;&#1056;93%20&#1052;&#1045;&#1044;&#1051;&#1045;&#1053;&#1053;&#1067;&#1049;%20&#1053;&#1040;&#1041;&#1054;&#1056;%20280813.avi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&#1091;&#1090;&#1072;830%20&#1079;1%20030513.avi" TargetMode="External"/><Relationship Id="rId4" Type="http://schemas.openxmlformats.org/officeDocument/2006/relationships/hyperlink" Target="&#1073;&#1089;&#1087;&#1089;&#1082;&#1072;&#1083;529%20&#1075;&#1079;&#1087;943%20&#1083;1%20060313.av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1073;&#1075;&#1084;9493%20&#1082;1%20130713.avi" TargetMode="External"/><Relationship Id="rId4" Type="http://schemas.openxmlformats.org/officeDocument/2006/relationships/hyperlink" Target="&#1080;&#1078;3312%20&#1075;4%20090713%20&#1075;&#1086;&#1088;&#1073;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73;&#1072;&#1074;10%20&#1087;2%20110713.av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&#1075;&#1083;&#1087;39%20&#1084;1%20010713.a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13%2039%20260713%20&#1062;&#1055;&#1040;204%20&#1087;&#1086;&#1083;&#1082;&#1072;%20&#1087;&#1088;&#1080;%20&#1085;&#1072;&#1073;&#1086;&#1088;&#1077;.avi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&#1086;&#1088;&#1073;9438%20&#1093;2%20010113.avi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239000" cy="3428999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dirty="0" smtClean="0">
                <a:solidFill>
                  <a:srgbClr val="140280"/>
                </a:solidFill>
              </a:rPr>
              <a:t/>
            </a:r>
            <a:br>
              <a:rPr lang="ru-RU" sz="4000" dirty="0" smtClean="0">
                <a:solidFill>
                  <a:srgbClr val="140280"/>
                </a:solidFill>
              </a:rPr>
            </a:br>
            <a:r>
              <a:rPr lang="ru-RU" sz="4000" dirty="0" smtClean="0">
                <a:solidFill>
                  <a:srgbClr val="140280"/>
                </a:solidFill>
              </a:rPr>
              <a:t>Координационное совещание РМА Европейского региона ИКАО  </a:t>
            </a:r>
            <a:br>
              <a:rPr lang="ru-RU" sz="4000" dirty="0" smtClean="0">
                <a:solidFill>
                  <a:srgbClr val="140280"/>
                </a:solidFill>
              </a:rPr>
            </a:br>
            <a:r>
              <a:rPr lang="ru-RU" sz="4000" dirty="0" smtClean="0">
                <a:solidFill>
                  <a:srgbClr val="140280"/>
                </a:solidFill>
              </a:rPr>
              <a:t/>
            </a:r>
            <a:br>
              <a:rPr lang="ru-RU" sz="4000" dirty="0" smtClean="0">
                <a:solidFill>
                  <a:srgbClr val="140280"/>
                </a:solidFill>
              </a:rPr>
            </a:br>
            <a:r>
              <a:rPr lang="ru-RU" sz="3600" dirty="0" smtClean="0">
                <a:solidFill>
                  <a:srgbClr val="140280"/>
                </a:solidFill>
              </a:rPr>
              <a:t>Большие отклонения</a:t>
            </a:r>
            <a:r>
              <a:rPr lang="en-US" sz="4000" dirty="0" smtClean="0">
                <a:solidFill>
                  <a:srgbClr val="140280"/>
                </a:solidFill>
              </a:rPr>
              <a:t/>
            </a:r>
            <a:br>
              <a:rPr lang="en-US" sz="4000" dirty="0" smtClean="0">
                <a:solidFill>
                  <a:srgbClr val="140280"/>
                </a:solidFill>
              </a:rPr>
            </a:br>
            <a:endParaRPr lang="ru-RU" sz="4000" dirty="0">
              <a:solidFill>
                <a:srgbClr val="14028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РМА Евразия</a:t>
            </a:r>
            <a:endParaRPr lang="en-US" sz="2800" dirty="0" smtClean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endParaRPr lang="en-US" sz="2800" dirty="0" smtClean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Российская Федерация, </a:t>
            </a:r>
            <a:endParaRPr lang="en-US" sz="2800" dirty="0" smtClean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Москва, октябрь</a:t>
            </a:r>
            <a:r>
              <a:rPr lang="en-US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 2013</a:t>
            </a:r>
            <a:endParaRPr lang="ru-RU" sz="2800" dirty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4478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140280"/>
                </a:solidFill>
              </a:rPr>
              <a:t>Примеры БО </a:t>
            </a:r>
            <a:br>
              <a:rPr lang="ru-RU" sz="3200" dirty="0" smtClean="0">
                <a:solidFill>
                  <a:srgbClr val="140280"/>
                </a:solidFill>
              </a:rPr>
            </a:br>
            <a:r>
              <a:rPr lang="ru-RU" sz="3200" dirty="0" smtClean="0">
                <a:solidFill>
                  <a:srgbClr val="140280"/>
                </a:solidFill>
              </a:rPr>
              <a:t> </a:t>
            </a:r>
            <a:r>
              <a:rPr lang="ru-RU" sz="2800" dirty="0" smtClean="0">
                <a:solidFill>
                  <a:srgbClr val="140280"/>
                </a:solidFill>
              </a:rPr>
              <a:t>(</a:t>
            </a:r>
            <a:r>
              <a:rPr lang="ru-RU" sz="2800" i="1" dirty="0" smtClean="0">
                <a:solidFill>
                  <a:srgbClr val="140280"/>
                </a:solidFill>
              </a:rPr>
              <a:t>Пример</a:t>
            </a:r>
            <a:r>
              <a:rPr lang="en-US" sz="2800" i="1" dirty="0" smtClean="0">
                <a:solidFill>
                  <a:srgbClr val="140280"/>
                </a:solidFill>
              </a:rPr>
              <a:t> </a:t>
            </a:r>
            <a:r>
              <a:rPr lang="ru-RU" sz="2800" i="1" dirty="0" smtClean="0">
                <a:solidFill>
                  <a:srgbClr val="140280"/>
                </a:solidFill>
              </a:rPr>
              <a:t>4 медленный набор высоты</a:t>
            </a:r>
            <a:r>
              <a:rPr lang="en-US" sz="2800" dirty="0" smtClean="0">
                <a:solidFill>
                  <a:srgbClr val="140280"/>
                </a:solidFill>
              </a:rPr>
              <a:t>)</a:t>
            </a:r>
            <a:endParaRPr lang="ru-RU" sz="2800" dirty="0" smtClean="0">
              <a:solidFill>
                <a:srgbClr val="14028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343399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1524000"/>
            <a:ext cx="107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3" action="ppaction://hlinkfile"/>
              </a:rPr>
              <a:t>ЖПЦОН</a:t>
            </a:r>
            <a:endParaRPr lang="ru-RU" dirty="0">
              <a:solidFill>
                <a:srgbClr val="14028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064510"/>
            <a:ext cx="4338320" cy="379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00400" y="5181600"/>
            <a:ext cx="972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5" action="ppaction://hlinkfile"/>
              </a:rPr>
              <a:t>СРЖ93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1981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140280"/>
                </a:solidFill>
              </a:rPr>
              <a:t>Набор эшелона с малой вертикальной скоростью, без ограничений по времени в простой воздушной обстановке. Нарушений не выявлено.</a:t>
            </a:r>
            <a:endParaRPr lang="ru-RU" sz="1400" i="1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620000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140280"/>
                </a:solidFill>
              </a:rPr>
              <a:t>Случаи, по которым были получены формы </a:t>
            </a:r>
            <a:r>
              <a:rPr lang="en-US" sz="3600" dirty="0" smtClean="0">
                <a:solidFill>
                  <a:srgbClr val="140280"/>
                </a:solidFill>
              </a:rPr>
              <a:t>F5</a:t>
            </a:r>
            <a:endParaRPr lang="ru-RU" sz="3600" dirty="0" smtClean="0">
              <a:solidFill>
                <a:srgbClr val="14028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3769617" cy="311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10000"/>
            <a:ext cx="4275308" cy="278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91000" y="2362200"/>
            <a:ext cx="247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4" action="ppaction://hlinkfile"/>
              </a:rPr>
              <a:t>Срабатывание БСПС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562600"/>
            <a:ext cx="460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5" action="ppaction://hlinkfile"/>
              </a:rPr>
              <a:t>Несанкционированное начало снижения </a:t>
            </a:r>
            <a:endParaRPr lang="ru-RU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0"/>
            <a:ext cx="4343400" cy="9144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140280"/>
                </a:solidFill>
              </a:rPr>
              <a:t>БГМ9493</a:t>
            </a:r>
            <a:r>
              <a:rPr lang="en-US" sz="3200" dirty="0" smtClean="0">
                <a:solidFill>
                  <a:srgbClr val="140280"/>
                </a:solidFill>
              </a:rPr>
              <a:t> (CRJ-200)</a:t>
            </a:r>
            <a:endParaRPr lang="ru-RU" sz="3200" dirty="0" smtClean="0">
              <a:solidFill>
                <a:srgbClr val="140280"/>
              </a:solidFill>
            </a:endParaRPr>
          </a:p>
        </p:txBody>
      </p:sp>
      <p:pic>
        <p:nvPicPr>
          <p:cNvPr id="6" name="Рисунок 5" descr="БГМ9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990600"/>
            <a:ext cx="4038600" cy="2887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7800" y="533400"/>
            <a:ext cx="327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</a:rPr>
              <a:t>БГМ9493 13.07.2013</a:t>
            </a:r>
            <a:r>
              <a:rPr lang="en-US" dirty="0" smtClean="0">
                <a:solidFill>
                  <a:srgbClr val="140280"/>
                </a:solidFill>
              </a:rPr>
              <a:t> VQBOU</a:t>
            </a:r>
            <a:endParaRPr lang="ru-RU" dirty="0">
              <a:solidFill>
                <a:srgbClr val="14028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3615690" cy="322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1219200"/>
            <a:ext cx="3034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</a:rPr>
              <a:t>БГМ9493 3.08.2013</a:t>
            </a:r>
            <a:r>
              <a:rPr lang="en-US" dirty="0" smtClean="0">
                <a:solidFill>
                  <a:srgbClr val="140280"/>
                </a:solidFill>
              </a:rPr>
              <a:t> VQBHI</a:t>
            </a:r>
            <a:endParaRPr lang="ru-RU" dirty="0">
              <a:solidFill>
                <a:srgbClr val="140280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862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181600" y="5638800"/>
            <a:ext cx="3213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</a:rPr>
              <a:t>БГМ9493 10.08.2013 </a:t>
            </a:r>
            <a:r>
              <a:rPr lang="en-US" dirty="0" smtClean="0">
                <a:solidFill>
                  <a:srgbClr val="140280"/>
                </a:solidFill>
              </a:rPr>
              <a:t>VQBHJ</a:t>
            </a:r>
            <a:endParaRPr lang="ru-RU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1628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140280"/>
                </a:solidFill>
              </a:rPr>
              <a:t>Частоты отклонений различного типа </a:t>
            </a:r>
            <a:endParaRPr lang="ru-RU" sz="3600" dirty="0">
              <a:solidFill>
                <a:srgbClr val="14028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Классификация  </a:t>
                      </a: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большого </a:t>
                      </a:r>
                      <a:r>
                        <a:rPr lang="ru-RU" sz="14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отклонения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Присвоенный тип </a:t>
                      </a: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большого отклонения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Количество отклонений данного типа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Процент отклонений данного типа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Медленный набор </a:t>
                      </a:r>
                      <a:r>
                        <a:rPr lang="ru-RU" sz="14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высоты (низкая вертикальная скорость)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7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15%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Горизонтальная полка между эшелонами при наборе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22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47%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Горизонтальная полка между эшелонами при снижении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  <a:endParaRPr lang="ru-RU" sz="120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6%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Изменения направления градиента вертикальной скорости (синусоида)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4</a:t>
                      </a:r>
                      <a:endParaRPr lang="ru-RU" sz="120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7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15%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Отклонение  заданного эшелона с дальнейшим его занятием  (Горб/провал )  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5</a:t>
                      </a:r>
                      <a:endParaRPr lang="ru-RU" sz="120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8</a:t>
                      </a:r>
                      <a:endParaRPr lang="ru-RU" sz="120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</a:rPr>
                        <a:t>17%</a:t>
                      </a:r>
                      <a:endParaRPr lang="ru-RU" sz="1200" dirty="0">
                        <a:solidFill>
                          <a:srgbClr val="14028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140280"/>
                </a:solidFill>
              </a:rPr>
              <a:t>География государств, авиакомпании которых допускали БО  </a:t>
            </a:r>
            <a:endParaRPr lang="ru-RU" sz="3600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Белоруссия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Великобритания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Германия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Италия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Литва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Молдавия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Российская Федерация 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Таиланд 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Швейцария</a:t>
            </a:r>
          </a:p>
          <a:p>
            <a:pPr marL="1082675"/>
            <a:r>
              <a:rPr lang="ru-RU" sz="2400" dirty="0" smtClean="0">
                <a:solidFill>
                  <a:srgbClr val="140280"/>
                </a:solidFill>
              </a:rPr>
              <a:t>Южная Корея</a:t>
            </a:r>
            <a:endParaRPr lang="ru-RU" sz="2400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0"/>
            <a:ext cx="6781800" cy="19351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dirty="0" smtClean="0">
                <a:solidFill>
                  <a:srgbClr val="140280"/>
                </a:solidFill>
              </a:rPr>
              <a:t>Причины непредставления  сообщений о больших отклонениях</a:t>
            </a:r>
            <a:endParaRPr lang="ru-RU" sz="4000" dirty="0">
              <a:solidFill>
                <a:srgbClr val="1402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5740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rgbClr val="14028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140280"/>
                </a:solidFill>
              </a:rPr>
              <a:t>Отслеживание больших отклонений, которые должны учитываться  в статистической модели риска, не рассматривается провайдером как задача ОВД.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140280"/>
                </a:solidFill>
              </a:rPr>
              <a:t>Инспекция не занимается вопросами выявления и разбора больших отклонений. Отсутствие нарушения  правил ОВД не привлекают внимание инспекции  к ситуациям  с большими отклонениями по высоте.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140280"/>
                </a:solidFill>
              </a:rPr>
              <a:t>Если кратковременный полет между эшелонами не привел к нарушению интервалов или не вызывал угрозы их нарушения, то  такой полет не расценивается персоналом ОВД  как возникновение опасности.  Отсутствуют однозначных требований в документах о запрещении таких полетов.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140280"/>
                </a:solidFill>
              </a:rPr>
              <a:t>Сложность фиксации кратковременных полетов между эшелонами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для персонала 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ОВД. Отсутствуют автоматизированные средства обнаружения  таких событий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140280"/>
                </a:solidFill>
              </a:rPr>
              <a:t>У провайдеров ОДВ и операторов  отсутствуют механизмы контроля  персонала  и стимулы для организации постоянного слежения и выявления больших отклонений, а также информирования о них РМА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858962"/>
          </a:xfrm>
        </p:spPr>
        <p:txBody>
          <a:bodyPr/>
          <a:lstStyle/>
          <a:p>
            <a:r>
              <a:rPr lang="ru-RU" sz="3600" dirty="0" smtClean="0">
                <a:solidFill>
                  <a:srgbClr val="140280"/>
                </a:solidFill>
              </a:rPr>
              <a:t>Воздушное судно, не соблюдающее требования</a:t>
            </a:r>
            <a:r>
              <a:rPr lang="en-US" sz="3600" dirty="0" smtClean="0">
                <a:solidFill>
                  <a:srgbClr val="140280"/>
                </a:solidFill>
              </a:rPr>
              <a:t> RVSM</a:t>
            </a:r>
            <a:r>
              <a:rPr lang="ru-RU" sz="3600" dirty="0" smtClean="0">
                <a:solidFill>
                  <a:srgbClr val="140280"/>
                </a:solidFill>
              </a:rPr>
              <a:t> (</a:t>
            </a:r>
            <a:r>
              <a:rPr lang="en-US" sz="3600" dirty="0" smtClean="0">
                <a:solidFill>
                  <a:srgbClr val="140280"/>
                </a:solidFill>
              </a:rPr>
              <a:t>Doc </a:t>
            </a:r>
            <a:r>
              <a:rPr lang="ru-RU" sz="3600" dirty="0" smtClean="0">
                <a:solidFill>
                  <a:srgbClr val="140280"/>
                </a:solidFill>
              </a:rPr>
              <a:t>9937)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4196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140280"/>
                </a:solidFill>
              </a:rPr>
              <a:t>	</a:t>
            </a:r>
            <a:r>
              <a:rPr lang="ru-RU" sz="2800" dirty="0" smtClean="0">
                <a:solidFill>
                  <a:srgbClr val="140280"/>
                </a:solidFill>
              </a:rPr>
              <a:t>Воздушное судно, которое оборудовано для выполнения требований RVSM MASPS и которое, как установлено по результатам контроля относительной высоты, имеет </a:t>
            </a:r>
            <a:r>
              <a:rPr lang="ru-RU" sz="2800" u="sng" dirty="0" smtClean="0">
                <a:solidFill>
                  <a:srgbClr val="140280"/>
                </a:solidFill>
              </a:rPr>
              <a:t>суммарную ошибку по высоте (TVE), или отклонение от заданной абсолютной высоты (AAD)</a:t>
            </a:r>
            <a:r>
              <a:rPr lang="ru-RU" sz="2800" dirty="0" smtClean="0">
                <a:solidFill>
                  <a:srgbClr val="140280"/>
                </a:solidFill>
              </a:rPr>
              <a:t> 90 м (300 фут) или более, или погрешность системы измерения высоты (ASE) более 75 м (245 фут).</a:t>
            </a:r>
            <a:endParaRPr lang="ru-RU" sz="2800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86100" y="0"/>
          <a:ext cx="6057900" cy="6858001"/>
        </p:xfrm>
        <a:graphic>
          <a:graphicData uri="http://schemas.openxmlformats.org/drawingml/2006/table">
            <a:tbl>
              <a:tblPr/>
              <a:tblGrid>
                <a:gridCol w="2482996"/>
                <a:gridCol w="102735"/>
                <a:gridCol w="3472169"/>
              </a:tblGrid>
              <a:tr h="85616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Протокол контроля отклонений от заданной высоты полета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7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плана полета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Код авиакомпании:ХХХ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 авиакомпании: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Glenn Eagles Rch LLP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1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Тип ВС (ИКАО):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GLEX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Позывной: ХХХХХХХ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1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Регистрационный номер: ХХХХХХ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7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базы данных ВС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9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Тип ВС (ИКАО):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GLEX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Код ответчика режима «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» (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Mode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»): ХХХХХХ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2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Регистрационный номер: ХХХХХХ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7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обработка информации наблюдения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43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Дата: 05.06.2012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Код ответчика режима «С»: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2751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Время фиксации отклонения: 5.46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Заданный эшелон (м): 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40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Укрупненный центр ОВД: МЦ АУВД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AAD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(м):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3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Сектор: ХХ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(сек):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4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Комментарий: отклонение от заданного эшелона 167м. (</a:t>
                      </a: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при необходимости добавляется  ответ провайдера ОВД на запрос РМА по данному случаю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0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Комметарий аваикомпании: (</a:t>
                      </a: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здесь авиакомпания указывает причины большого отклоения и предпринятые меры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3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304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239000" cy="1295400"/>
          </a:xfrm>
        </p:spPr>
        <p:txBody>
          <a:bodyPr/>
          <a:lstStyle/>
          <a:p>
            <a:r>
              <a:rPr lang="ru-RU" sz="3200" dirty="0" smtClean="0">
                <a:solidFill>
                  <a:srgbClr val="140280"/>
                </a:solidFill>
              </a:rPr>
              <a:t>Результаты обработки информации наблюдения РМА Китая </a:t>
            </a:r>
            <a:endParaRPr lang="ru-RU" sz="3200" dirty="0">
              <a:solidFill>
                <a:srgbClr val="1402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1"/>
            <a:ext cx="349748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114800"/>
            <a:ext cx="4920720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886200" y="2438400"/>
            <a:ext cx="2439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</a:rPr>
              <a:t>Траектория </a:t>
            </a:r>
            <a:r>
              <a:rPr lang="en-US" dirty="0" smtClean="0">
                <a:solidFill>
                  <a:srgbClr val="140280"/>
                </a:solidFill>
              </a:rPr>
              <a:t>C050B5 </a:t>
            </a:r>
            <a:endParaRPr lang="ru-RU" dirty="0" smtClean="0">
              <a:solidFill>
                <a:srgbClr val="140280"/>
              </a:solidFill>
            </a:endParaRPr>
          </a:p>
          <a:p>
            <a:r>
              <a:rPr lang="en-US" dirty="0" smtClean="0">
                <a:solidFill>
                  <a:srgbClr val="140280"/>
                </a:solidFill>
              </a:rPr>
              <a:t>30</a:t>
            </a:r>
            <a:r>
              <a:rPr lang="ru-RU" dirty="0" smtClean="0">
                <a:solidFill>
                  <a:srgbClr val="140280"/>
                </a:solidFill>
              </a:rPr>
              <a:t>-го декабря </a:t>
            </a:r>
            <a:r>
              <a:rPr lang="en-US" dirty="0" smtClean="0">
                <a:solidFill>
                  <a:srgbClr val="140280"/>
                </a:solidFill>
              </a:rPr>
              <a:t>, 2012 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5410200"/>
            <a:ext cx="2375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</a:rPr>
              <a:t>Траектория </a:t>
            </a:r>
            <a:r>
              <a:rPr lang="en-US" dirty="0" smtClean="0">
                <a:solidFill>
                  <a:srgbClr val="140280"/>
                </a:solidFill>
              </a:rPr>
              <a:t>C050B5 </a:t>
            </a:r>
            <a:endParaRPr lang="ru-RU" dirty="0" smtClean="0">
              <a:solidFill>
                <a:srgbClr val="140280"/>
              </a:solidFill>
            </a:endParaRPr>
          </a:p>
          <a:p>
            <a:r>
              <a:rPr lang="en-US" dirty="0" smtClean="0">
                <a:solidFill>
                  <a:srgbClr val="140280"/>
                </a:solidFill>
              </a:rPr>
              <a:t>18</a:t>
            </a:r>
            <a:r>
              <a:rPr lang="ru-RU" dirty="0" smtClean="0">
                <a:solidFill>
                  <a:srgbClr val="140280"/>
                </a:solidFill>
              </a:rPr>
              <a:t>-го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января</a:t>
            </a:r>
            <a:r>
              <a:rPr lang="en-US" dirty="0" smtClean="0">
                <a:solidFill>
                  <a:srgbClr val="140280"/>
                </a:solidFill>
              </a:rPr>
              <a:t> 2013 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447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40280"/>
                </a:solidFill>
              </a:rPr>
              <a:t>C-GEOQ </a:t>
            </a:r>
            <a:r>
              <a:rPr lang="ru-RU" dirty="0" smtClean="0">
                <a:solidFill>
                  <a:srgbClr val="140280"/>
                </a:solidFill>
              </a:rPr>
              <a:t> </a:t>
            </a:r>
            <a:r>
              <a:rPr lang="en-US" dirty="0" smtClean="0">
                <a:solidFill>
                  <a:srgbClr val="140280"/>
                </a:solidFill>
              </a:rPr>
              <a:t>Air Canada</a:t>
            </a:r>
            <a:endParaRPr lang="ru-RU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140280"/>
                </a:solidFill>
              </a:rPr>
              <a:t>Направления дальнейших  работ</a:t>
            </a:r>
            <a:endParaRPr lang="ru-RU" sz="3600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rgbClr val="140280"/>
                </a:solidFill>
              </a:rPr>
              <a:t>При создании системы  мониторинга ошибки </a:t>
            </a:r>
            <a:r>
              <a:rPr lang="en-US" sz="1800" dirty="0" smtClean="0">
                <a:solidFill>
                  <a:srgbClr val="140280"/>
                </a:solidFill>
              </a:rPr>
              <a:t>ASE</a:t>
            </a:r>
            <a:r>
              <a:rPr lang="ru-RU" sz="1800" dirty="0" smtClean="0">
                <a:solidFill>
                  <a:srgbClr val="140280"/>
                </a:solidFill>
              </a:rPr>
              <a:t> на основе информации наблюдения АЗН-В организовать проведение мониторинга БО</a:t>
            </a:r>
            <a:r>
              <a:rPr lang="en-US" sz="1800" dirty="0" smtClean="0">
                <a:solidFill>
                  <a:srgbClr val="140280"/>
                </a:solidFill>
              </a:rPr>
              <a:t> </a:t>
            </a:r>
            <a:r>
              <a:rPr lang="ru-RU" sz="1800" dirty="0" smtClean="0">
                <a:solidFill>
                  <a:srgbClr val="140280"/>
                </a:solidFill>
              </a:rPr>
              <a:t>для больших районов воздушного пространства на основе средств автоматизированного наблюдения. При этом  продолжать сбор докладов о БО</a:t>
            </a:r>
          </a:p>
          <a:p>
            <a:pPr algn="just"/>
            <a:r>
              <a:rPr lang="ru-RU" sz="1800" dirty="0" smtClean="0">
                <a:solidFill>
                  <a:srgbClr val="140280"/>
                </a:solidFill>
              </a:rPr>
              <a:t>Развивать средства автоматизированного обнаружения БО, в частности с использованием информации АЗН-В для контроля как ошибок </a:t>
            </a:r>
            <a:r>
              <a:rPr lang="en-US" sz="1800" dirty="0" smtClean="0">
                <a:solidFill>
                  <a:srgbClr val="140280"/>
                </a:solidFill>
              </a:rPr>
              <a:t>ASE</a:t>
            </a:r>
            <a:r>
              <a:rPr lang="ru-RU" sz="1800" dirty="0" smtClean="0">
                <a:solidFill>
                  <a:srgbClr val="140280"/>
                </a:solidFill>
              </a:rPr>
              <a:t>, так и ошибок </a:t>
            </a:r>
            <a:r>
              <a:rPr lang="en-US" sz="1800" dirty="0" smtClean="0">
                <a:solidFill>
                  <a:srgbClr val="140280"/>
                </a:solidFill>
              </a:rPr>
              <a:t>AAD </a:t>
            </a:r>
            <a:endParaRPr lang="ru-RU" sz="1800" dirty="0" smtClean="0">
              <a:solidFill>
                <a:srgbClr val="140280"/>
              </a:solidFill>
            </a:endParaRPr>
          </a:p>
          <a:p>
            <a:pPr algn="just"/>
            <a:r>
              <a:rPr lang="ru-RU" sz="1800" dirty="0" smtClean="0">
                <a:solidFill>
                  <a:srgbClr val="140280"/>
                </a:solidFill>
              </a:rPr>
              <a:t>Изменить взаимоотношение с провайдером, в части контроля БО: </a:t>
            </a:r>
          </a:p>
          <a:p>
            <a:pPr marL="89535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140280"/>
                </a:solidFill>
              </a:rPr>
              <a:t>фиксация </a:t>
            </a:r>
            <a:r>
              <a:rPr lang="ru-RU" sz="1800" dirty="0" err="1" smtClean="0">
                <a:solidFill>
                  <a:srgbClr val="140280"/>
                </a:solidFill>
              </a:rPr>
              <a:t>атипичного</a:t>
            </a:r>
            <a:r>
              <a:rPr lang="ru-RU" sz="1800" dirty="0" smtClean="0">
                <a:solidFill>
                  <a:srgbClr val="140280"/>
                </a:solidFill>
              </a:rPr>
              <a:t> отклонения, средствами объективного контроля </a:t>
            </a:r>
          </a:p>
          <a:p>
            <a:pPr marL="89535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140280"/>
                </a:solidFill>
              </a:rPr>
              <a:t>запрос от РМА к провайдеру ОВД о наличии разрешения на такой полет, </a:t>
            </a:r>
          </a:p>
          <a:p>
            <a:pPr marL="89535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140280"/>
                </a:solidFill>
              </a:rPr>
              <a:t>совместный анализ  и решение о  наличии большого отклонения</a:t>
            </a:r>
            <a:r>
              <a:rPr lang="en-US" sz="1800" dirty="0" smtClean="0">
                <a:solidFill>
                  <a:srgbClr val="140280"/>
                </a:solidFill>
              </a:rPr>
              <a:t> </a:t>
            </a:r>
            <a:endParaRPr lang="ru-RU" sz="1800" dirty="0" smtClean="0">
              <a:solidFill>
                <a:srgbClr val="140280"/>
              </a:solidFill>
            </a:endParaRPr>
          </a:p>
          <a:p>
            <a:pPr algn="just" defTabSz="901700"/>
            <a:r>
              <a:rPr lang="ru-RU" sz="1800" dirty="0" smtClean="0">
                <a:solidFill>
                  <a:srgbClr val="140280"/>
                </a:solidFill>
              </a:rPr>
              <a:t>Для устранения причин появления атипичных отклонений, признанных большими отклонениями, организовать взаимодействие с авиакомпаниями по результатам их обнаружения</a:t>
            </a:r>
          </a:p>
          <a:p>
            <a:pPr algn="just" defTabSz="901700"/>
            <a:endParaRPr lang="ru-RU" sz="1800" dirty="0" smtClean="0">
              <a:solidFill>
                <a:srgbClr val="140280"/>
              </a:solidFill>
            </a:endParaRPr>
          </a:p>
          <a:p>
            <a:pPr algn="just" defTabSz="901700"/>
            <a:r>
              <a:rPr lang="ru-RU" sz="1800" i="1" dirty="0" smtClean="0">
                <a:solidFill>
                  <a:srgbClr val="140280"/>
                </a:solidFill>
              </a:rPr>
              <a:t>Предлагается также обсудить и рассмотреть необходимость пересмотра функциональных задач мониторинга с учетом представленной информации РМА Китая   </a:t>
            </a:r>
            <a:endParaRPr lang="en-US" sz="1800" i="1" dirty="0" smtClean="0">
              <a:solidFill>
                <a:srgbClr val="140280"/>
              </a:solidFill>
            </a:endParaRPr>
          </a:p>
          <a:p>
            <a:pPr marL="0" indent="0" defTabSz="901700"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solidFill>
                  <a:srgbClr val="140280"/>
                </a:solidFill>
              </a:rPr>
              <a:t>Большое отклонение</a:t>
            </a:r>
            <a:r>
              <a:rPr lang="en-US" sz="3200" dirty="0" smtClean="0">
                <a:solidFill>
                  <a:srgbClr val="140280"/>
                </a:solidFill>
              </a:rPr>
              <a:t> </a:t>
            </a:r>
            <a:r>
              <a:rPr lang="ru-RU" sz="3200" dirty="0" smtClean="0">
                <a:solidFill>
                  <a:srgbClr val="140280"/>
                </a:solidFill>
              </a:rPr>
              <a:t>по высоте</a:t>
            </a:r>
            <a:endParaRPr lang="ru-RU" sz="3200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140280"/>
                </a:solidFill>
              </a:rPr>
              <a:t>	</a:t>
            </a:r>
            <a:r>
              <a:rPr lang="ru-RU" sz="2800" dirty="0" smtClean="0">
                <a:solidFill>
                  <a:srgbClr val="140280"/>
                </a:solidFill>
              </a:rPr>
              <a:t>Большое отклонение  </a:t>
            </a:r>
            <a:r>
              <a:rPr lang="en-US" sz="2800" dirty="0" smtClean="0">
                <a:solidFill>
                  <a:srgbClr val="140280"/>
                </a:solidFill>
              </a:rPr>
              <a:t>(LHD) – </a:t>
            </a:r>
            <a:r>
              <a:rPr lang="ru-RU" sz="2800" dirty="0" smtClean="0">
                <a:solidFill>
                  <a:srgbClr val="140280"/>
                </a:solidFill>
              </a:rPr>
              <a:t>это отклонение на </a:t>
            </a:r>
            <a:r>
              <a:rPr lang="en-US" sz="2800" dirty="0" smtClean="0">
                <a:solidFill>
                  <a:srgbClr val="140280"/>
                </a:solidFill>
              </a:rPr>
              <a:t> </a:t>
            </a:r>
            <a:r>
              <a:rPr lang="ru-RU" sz="2800" dirty="0" smtClean="0">
                <a:solidFill>
                  <a:srgbClr val="140280"/>
                </a:solidFill>
              </a:rPr>
              <a:t>величину </a:t>
            </a:r>
            <a:r>
              <a:rPr lang="en-US" sz="2800" dirty="0" smtClean="0">
                <a:solidFill>
                  <a:srgbClr val="140280"/>
                </a:solidFill>
              </a:rPr>
              <a:t>90</a:t>
            </a:r>
            <a:r>
              <a:rPr lang="ru-RU" sz="2800" dirty="0" smtClean="0">
                <a:solidFill>
                  <a:srgbClr val="140280"/>
                </a:solidFill>
              </a:rPr>
              <a:t> м</a:t>
            </a:r>
            <a:r>
              <a:rPr lang="en-US" sz="2800" dirty="0" smtClean="0">
                <a:solidFill>
                  <a:srgbClr val="140280"/>
                </a:solidFill>
              </a:rPr>
              <a:t> (300</a:t>
            </a:r>
            <a:r>
              <a:rPr lang="ru-RU" sz="2800" dirty="0" smtClean="0">
                <a:solidFill>
                  <a:srgbClr val="140280"/>
                </a:solidFill>
              </a:rPr>
              <a:t> футов</a:t>
            </a:r>
            <a:r>
              <a:rPr lang="en-US" sz="2800" dirty="0" smtClean="0">
                <a:solidFill>
                  <a:srgbClr val="140280"/>
                </a:solidFill>
              </a:rPr>
              <a:t>) </a:t>
            </a:r>
            <a:r>
              <a:rPr lang="ru-RU" sz="2800" dirty="0" smtClean="0">
                <a:solidFill>
                  <a:srgbClr val="140280"/>
                </a:solidFill>
              </a:rPr>
              <a:t>или более </a:t>
            </a:r>
            <a:r>
              <a:rPr lang="en-US" sz="2800" dirty="0" smtClean="0">
                <a:solidFill>
                  <a:srgbClr val="140280"/>
                </a:solidFill>
              </a:rPr>
              <a:t> </a:t>
            </a:r>
            <a:r>
              <a:rPr lang="ru-RU" sz="2800" dirty="0" smtClean="0">
                <a:solidFill>
                  <a:srgbClr val="140280"/>
                </a:solidFill>
              </a:rPr>
              <a:t>от уровня разрешенного эшелона полета </a:t>
            </a:r>
            <a:r>
              <a:rPr lang="en-US" sz="2800" dirty="0" smtClean="0">
                <a:solidFill>
                  <a:srgbClr val="140280"/>
                </a:solidFill>
              </a:rPr>
              <a:t>(Doc 9937)</a:t>
            </a:r>
          </a:p>
          <a:p>
            <a:endParaRPr lang="ru-RU" sz="2400" dirty="0" smtClean="0">
              <a:solidFill>
                <a:srgbClr val="140280"/>
              </a:solidFill>
            </a:endParaRPr>
          </a:p>
          <a:p>
            <a:r>
              <a:rPr lang="ru-RU" sz="2400" dirty="0" smtClean="0">
                <a:solidFill>
                  <a:srgbClr val="140280"/>
                </a:solidFill>
              </a:rPr>
              <a:t>пункт</a:t>
            </a:r>
            <a:r>
              <a:rPr lang="en-US" sz="2400" dirty="0" smtClean="0">
                <a:solidFill>
                  <a:srgbClr val="140280"/>
                </a:solidFill>
              </a:rPr>
              <a:t>. 2.2.24 Doc 9937</a:t>
            </a:r>
            <a:r>
              <a:rPr lang="ru-RU" sz="2400" dirty="0" smtClean="0">
                <a:solidFill>
                  <a:srgbClr val="140280"/>
                </a:solidFill>
              </a:rPr>
              <a:t>: «Опыт показал, что </a:t>
            </a:r>
            <a:r>
              <a:rPr lang="en-US" sz="2400" dirty="0" smtClean="0">
                <a:solidFill>
                  <a:srgbClr val="140280"/>
                </a:solidFill>
              </a:rPr>
              <a:t>LHD </a:t>
            </a:r>
            <a:r>
              <a:rPr lang="ru-RU" sz="2400" dirty="0" smtClean="0">
                <a:solidFill>
                  <a:srgbClr val="140280"/>
                </a:solidFill>
              </a:rPr>
              <a:t>(ошибки величиной в 90 м (300 фут) или более) оказали существенное влияние на результаты оценок уровня безопасности полетов»</a:t>
            </a:r>
            <a:r>
              <a:rPr lang="en-US" sz="2400" dirty="0" smtClean="0">
                <a:solidFill>
                  <a:srgbClr val="14028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140280"/>
                </a:solidFill>
              </a:rPr>
              <a:t>Количество больших отклонений – фактор статистически  связанный с уровнем  безопасности полетов в пространстве </a:t>
            </a:r>
            <a:r>
              <a:rPr lang="en-US" sz="2400" dirty="0" smtClean="0">
                <a:solidFill>
                  <a:srgbClr val="140280"/>
                </a:solidFill>
              </a:rPr>
              <a:t>RVSM</a:t>
            </a:r>
            <a:r>
              <a:rPr lang="ru-RU" sz="2400" dirty="0" smtClean="0">
                <a:solidFill>
                  <a:srgbClr val="140280"/>
                </a:solidFill>
              </a:rPr>
              <a:t>. Большие отклонения учитываются при расчете общего риска катастроф </a:t>
            </a:r>
          </a:p>
          <a:p>
            <a:endParaRPr lang="en-US" sz="2800" dirty="0">
              <a:solidFill>
                <a:srgbClr val="14028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140280"/>
                </a:solidFill>
              </a:rPr>
              <a:t>Спасибо за внимание</a:t>
            </a:r>
            <a:r>
              <a:rPr lang="en-US" sz="5400" dirty="0" smtClean="0">
                <a:solidFill>
                  <a:srgbClr val="140280"/>
                </a:solidFill>
              </a:rPr>
              <a:t>!</a:t>
            </a:r>
            <a:endParaRPr lang="ru-RU" sz="5400" dirty="0" smtClean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1447800" y="0"/>
            <a:ext cx="7467600" cy="16764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140280"/>
                </a:solidFill>
              </a:rPr>
              <a:t>Средства объективного контроля БО</a:t>
            </a:r>
            <a:r>
              <a:rPr lang="en-US" sz="3200" dirty="0" smtClean="0">
                <a:solidFill>
                  <a:srgbClr val="140280"/>
                </a:solidFill>
              </a:rPr>
              <a:t>, </a:t>
            </a:r>
            <a:r>
              <a:rPr lang="ru-RU" sz="3200" dirty="0" smtClean="0">
                <a:solidFill>
                  <a:srgbClr val="140280"/>
                </a:solidFill>
              </a:rPr>
              <a:t>общая архитектура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667000" y="5562600"/>
            <a:ext cx="373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402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радиус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402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402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600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402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km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1402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402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∆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402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402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8600-12100 (м)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1402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1402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14028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744331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Результат наблюдения за большими отклонениями </a:t>
            </a:r>
            <a:endParaRPr lang="ru-RU" dirty="0">
              <a:solidFill>
                <a:srgbClr val="14028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945640"/>
          <a:ext cx="91440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Типы больших отклонений</a:t>
                      </a:r>
                      <a:endParaRPr lang="ru-RU" dirty="0">
                        <a:solidFill>
                          <a:srgbClr val="140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Особенности</a:t>
                      </a:r>
                      <a:endParaRPr lang="ru-RU" dirty="0">
                        <a:solidFill>
                          <a:srgbClr val="1402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1. Полет между разрешенным и соседним эшелоном </a:t>
                      </a:r>
                      <a:endParaRPr lang="ru-RU" sz="1400" dirty="0">
                        <a:solidFill>
                          <a:srgbClr val="140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1. Событие частое, кратковременное, обычно от 0,5 да 3 минут, несет угрозу безопасности</a:t>
                      </a:r>
                      <a:endParaRPr lang="en-US" sz="1400" kern="1200" dirty="0" smtClean="0">
                        <a:solidFill>
                          <a:srgbClr val="1402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2. Отсутствует прямое указания на недопустимость таких событий</a:t>
                      </a:r>
                      <a:endParaRPr lang="en-US" sz="1400" kern="1200" dirty="0" smtClean="0">
                        <a:solidFill>
                          <a:srgbClr val="1402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3. В случае</a:t>
                      </a:r>
                      <a:r>
                        <a:rPr lang="ru-RU" sz="1400" kern="1200" baseline="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отсутствия угрозы нарушения интервалов не привлекает внимания диспетчера.  Срабатывания </a:t>
                      </a:r>
                      <a:r>
                        <a:rPr lang="en-US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TICAS</a:t>
                      </a: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 – основная причина  поступления сообщений</a:t>
                      </a:r>
                      <a:endParaRPr lang="ru-RU" sz="1400" dirty="0">
                        <a:solidFill>
                          <a:srgbClr val="1402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2. Полет на встречном эшелоне </a:t>
                      </a:r>
                    </a:p>
                    <a:p>
                      <a:endParaRPr lang="ru-RU" sz="1400" kern="1200" dirty="0" smtClean="0">
                        <a:solidFill>
                          <a:srgbClr val="1402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Встречный эшелон – это эшелон, направление полета по которому согласно таблице эшелонирования не соответствует направлению полета ВС и при этом в документах АНИ отсутствует разрешение на такие полеты в данном воздушном пространстве</a:t>
                      </a:r>
                      <a:endParaRPr lang="ru-RU" sz="1400" dirty="0">
                        <a:solidFill>
                          <a:srgbClr val="140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Происходит крайне редко. Привлекает внимание диспетчера и однозначно воспринимается как ошибка. Несет крайнюю угрозу безопасности. </a:t>
                      </a:r>
                      <a:endParaRPr lang="en-US" sz="1400" kern="1200" dirty="0" smtClean="0">
                        <a:solidFill>
                          <a:srgbClr val="14028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2. По указанию диспетчера полет на встречном эшелоне происходит достаточно часто и, в этом случае, может характеризовать культуру ОВД. Уменьшение количества таких ситуаций относится к третьей цели политики безопасности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3. Полет с пересечением соседнего эшелона </a:t>
                      </a:r>
                      <a:endParaRPr lang="ru-RU" sz="1400" dirty="0">
                        <a:solidFill>
                          <a:srgbClr val="1402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140280"/>
                          </a:solidFill>
                          <a:latin typeface="+mn-lt"/>
                          <a:ea typeface="+mn-ea"/>
                          <a:cs typeface="+mn-cs"/>
                        </a:rPr>
                        <a:t>1. Происходит крайне редко. Привлекает внимание диспетчера и однозначно воспринимается как ошибка. Несет крайнюю угрозу безопасности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792162"/>
          </a:xfrm>
        </p:spPr>
        <p:txBody>
          <a:bodyPr/>
          <a:lstStyle/>
          <a:p>
            <a:pPr eaLnBrk="1" hangingPunct="1"/>
            <a:r>
              <a:rPr lang="ru-RU" sz="3600" dirty="0" err="1" smtClean="0">
                <a:solidFill>
                  <a:srgbClr val="140280"/>
                </a:solidFill>
              </a:rPr>
              <a:t>Атипичное</a:t>
            </a:r>
            <a:r>
              <a:rPr lang="ru-RU" sz="3600" dirty="0" smtClean="0">
                <a:solidFill>
                  <a:srgbClr val="140280"/>
                </a:solidFill>
              </a:rPr>
              <a:t> отклонение</a:t>
            </a:r>
            <a:endParaRPr lang="ru-RU" sz="3600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Большое отклонение  </a:t>
            </a:r>
            <a:r>
              <a:rPr lang="en-US" dirty="0" smtClean="0">
                <a:solidFill>
                  <a:srgbClr val="140280"/>
                </a:solidFill>
              </a:rPr>
              <a:t>(LHD) – </a:t>
            </a:r>
            <a:r>
              <a:rPr lang="ru-RU" dirty="0" smtClean="0">
                <a:solidFill>
                  <a:srgbClr val="140280"/>
                </a:solidFill>
              </a:rPr>
              <a:t>это отклонение на 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величину </a:t>
            </a:r>
            <a:r>
              <a:rPr lang="en-US" dirty="0" smtClean="0">
                <a:solidFill>
                  <a:srgbClr val="140280"/>
                </a:solidFill>
              </a:rPr>
              <a:t>90</a:t>
            </a:r>
            <a:r>
              <a:rPr lang="ru-RU" dirty="0" smtClean="0">
                <a:solidFill>
                  <a:srgbClr val="140280"/>
                </a:solidFill>
              </a:rPr>
              <a:t> м</a:t>
            </a:r>
            <a:r>
              <a:rPr lang="en-US" dirty="0" smtClean="0">
                <a:solidFill>
                  <a:srgbClr val="140280"/>
                </a:solidFill>
              </a:rPr>
              <a:t> (300</a:t>
            </a:r>
            <a:r>
              <a:rPr lang="ru-RU" dirty="0" smtClean="0">
                <a:solidFill>
                  <a:srgbClr val="140280"/>
                </a:solidFill>
              </a:rPr>
              <a:t> фут</a:t>
            </a:r>
            <a:r>
              <a:rPr lang="en-US" dirty="0" smtClean="0">
                <a:solidFill>
                  <a:srgbClr val="140280"/>
                </a:solidFill>
              </a:rPr>
              <a:t>) </a:t>
            </a:r>
            <a:r>
              <a:rPr lang="ru-RU" dirty="0" smtClean="0">
                <a:solidFill>
                  <a:srgbClr val="140280"/>
                </a:solidFill>
              </a:rPr>
              <a:t>или более 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от уровня разрешенного эшелона полета </a:t>
            </a:r>
            <a:r>
              <a:rPr lang="en-US" dirty="0" smtClean="0">
                <a:solidFill>
                  <a:srgbClr val="140280"/>
                </a:solidFill>
              </a:rPr>
              <a:t>(Doc 9937)</a:t>
            </a:r>
            <a:endParaRPr lang="ru-RU" dirty="0" smtClean="0">
              <a:solidFill>
                <a:srgbClr val="140280"/>
              </a:solidFill>
            </a:endParaRPr>
          </a:p>
          <a:p>
            <a:r>
              <a:rPr lang="ru-RU" dirty="0" smtClean="0">
                <a:solidFill>
                  <a:srgbClr val="140280"/>
                </a:solidFill>
              </a:rPr>
              <a:t>Атипичное отклонение </a:t>
            </a:r>
            <a:r>
              <a:rPr lang="en-US" dirty="0" smtClean="0">
                <a:solidFill>
                  <a:srgbClr val="140280"/>
                </a:solidFill>
              </a:rPr>
              <a:t>– </a:t>
            </a:r>
            <a:r>
              <a:rPr lang="ru-RU" dirty="0" smtClean="0">
                <a:solidFill>
                  <a:srgbClr val="140280"/>
                </a:solidFill>
              </a:rPr>
              <a:t>это отклонение на 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величину </a:t>
            </a:r>
            <a:r>
              <a:rPr lang="en-US" dirty="0" smtClean="0">
                <a:solidFill>
                  <a:srgbClr val="140280"/>
                </a:solidFill>
              </a:rPr>
              <a:t>90</a:t>
            </a:r>
            <a:r>
              <a:rPr lang="ru-RU" dirty="0" smtClean="0">
                <a:solidFill>
                  <a:srgbClr val="140280"/>
                </a:solidFill>
              </a:rPr>
              <a:t> м</a:t>
            </a:r>
            <a:r>
              <a:rPr lang="en-US" dirty="0" smtClean="0">
                <a:solidFill>
                  <a:srgbClr val="140280"/>
                </a:solidFill>
              </a:rPr>
              <a:t> (300</a:t>
            </a:r>
            <a:r>
              <a:rPr lang="ru-RU" dirty="0" smtClean="0">
                <a:solidFill>
                  <a:srgbClr val="140280"/>
                </a:solidFill>
              </a:rPr>
              <a:t> футов</a:t>
            </a:r>
            <a:r>
              <a:rPr lang="en-US" dirty="0" smtClean="0">
                <a:solidFill>
                  <a:srgbClr val="140280"/>
                </a:solidFill>
              </a:rPr>
              <a:t>)</a:t>
            </a:r>
            <a:r>
              <a:rPr lang="ru-RU" dirty="0" smtClean="0">
                <a:solidFill>
                  <a:srgbClr val="140280"/>
                </a:solidFill>
              </a:rPr>
              <a:t> и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более </a:t>
            </a:r>
            <a:r>
              <a:rPr lang="en-US" dirty="0" smtClean="0">
                <a:solidFill>
                  <a:srgbClr val="140280"/>
                </a:solidFill>
              </a:rPr>
              <a:t> </a:t>
            </a:r>
            <a:r>
              <a:rPr lang="ru-RU" dirty="0" smtClean="0">
                <a:solidFill>
                  <a:srgbClr val="140280"/>
                </a:solidFill>
              </a:rPr>
              <a:t>от предполагаемого заданного эшелона полета обнаруженное средствами объективного контроля в отсутствии информации о  разрешении на такой полет от органа ОВД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Процедура анализа </a:t>
            </a:r>
            <a:br>
              <a:rPr lang="ru-RU" dirty="0" smtClean="0">
                <a:solidFill>
                  <a:srgbClr val="140280"/>
                </a:solidFill>
              </a:rPr>
            </a:br>
            <a:r>
              <a:rPr lang="ru-RU" dirty="0" smtClean="0">
                <a:solidFill>
                  <a:srgbClr val="140280"/>
                </a:solidFill>
              </a:rPr>
              <a:t>(</a:t>
            </a:r>
            <a:r>
              <a:rPr lang="en-US" sz="3600" dirty="0" smtClean="0">
                <a:solidFill>
                  <a:srgbClr val="140280"/>
                </a:solidFill>
              </a:rPr>
              <a:t>Scrutiny analyzes</a:t>
            </a:r>
            <a:r>
              <a:rPr lang="ru-RU" sz="3600" dirty="0" smtClean="0">
                <a:solidFill>
                  <a:srgbClr val="140280"/>
                </a:solidFill>
              </a:rPr>
              <a:t>)</a:t>
            </a:r>
            <a:r>
              <a:rPr lang="en-US" sz="3600" dirty="0" smtClean="0">
                <a:solidFill>
                  <a:srgbClr val="140280"/>
                </a:solidFill>
              </a:rPr>
              <a:t>  </a:t>
            </a:r>
            <a:endParaRPr lang="ru-RU" sz="3600" dirty="0">
              <a:solidFill>
                <a:srgbClr val="1402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2971800"/>
            <a:ext cx="28646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</a:rPr>
              <a:t>Включает</a:t>
            </a:r>
            <a:r>
              <a:rPr lang="en-US" dirty="0" smtClean="0">
                <a:solidFill>
                  <a:srgbClr val="140280"/>
                </a:solidFill>
              </a:rPr>
              <a:t>:</a:t>
            </a:r>
          </a:p>
          <a:p>
            <a:endParaRPr lang="en-US" dirty="0" smtClean="0">
              <a:solidFill>
                <a:srgbClr val="140280"/>
              </a:solidFill>
            </a:endParaRPr>
          </a:p>
          <a:p>
            <a:pPr indent="273050">
              <a:buFontTx/>
              <a:buChar char="-"/>
            </a:pPr>
            <a:r>
              <a:rPr lang="ru-RU" dirty="0" smtClean="0">
                <a:solidFill>
                  <a:srgbClr val="140280"/>
                </a:solidFill>
              </a:rPr>
              <a:t>Автоматический </a:t>
            </a:r>
          </a:p>
          <a:p>
            <a:pPr indent="273050"/>
            <a:r>
              <a:rPr lang="ru-RU" dirty="0" smtClean="0">
                <a:solidFill>
                  <a:srgbClr val="140280"/>
                </a:solidFill>
              </a:rPr>
              <a:t>компьютерный анализ</a:t>
            </a:r>
          </a:p>
          <a:p>
            <a:pPr indent="273050"/>
            <a:r>
              <a:rPr lang="ru-RU" dirty="0" smtClean="0">
                <a:solidFill>
                  <a:srgbClr val="140280"/>
                </a:solidFill>
              </a:rPr>
              <a:t>потока ВС</a:t>
            </a:r>
            <a:endParaRPr lang="en-US" dirty="0" smtClean="0">
              <a:solidFill>
                <a:srgbClr val="140280"/>
              </a:solidFill>
            </a:endParaRPr>
          </a:p>
          <a:p>
            <a:pPr marL="273050" indent="-273050">
              <a:buFontTx/>
              <a:buChar char="-"/>
            </a:pPr>
            <a:r>
              <a:rPr lang="ru-RU" dirty="0" smtClean="0">
                <a:solidFill>
                  <a:srgbClr val="140280"/>
                </a:solidFill>
              </a:rPr>
              <a:t>визуальный анализ </a:t>
            </a:r>
          </a:p>
          <a:p>
            <a:pPr marL="273050" indent="-273050">
              <a:tabLst>
                <a:tab pos="273050" algn="l"/>
              </a:tabLst>
            </a:pPr>
            <a:r>
              <a:rPr lang="ru-RU" dirty="0" smtClean="0">
                <a:solidFill>
                  <a:srgbClr val="140280"/>
                </a:solidFill>
              </a:rPr>
              <a:t>     экспертов</a:t>
            </a:r>
            <a:endParaRPr lang="ru-RU" dirty="0">
              <a:solidFill>
                <a:srgbClr val="140280"/>
              </a:solidFill>
            </a:endParaRPr>
          </a:p>
        </p:txBody>
      </p:sp>
      <p:pic>
        <p:nvPicPr>
          <p:cNvPr id="7" name="Содержимое 6" descr="DSC_04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0"/>
            <a:ext cx="5691482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620000" cy="11430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140280"/>
                </a:solidFill>
              </a:rPr>
              <a:t>Примеры БО (</a:t>
            </a:r>
            <a:r>
              <a:rPr lang="ru-RU" sz="3200" i="1" dirty="0" smtClean="0">
                <a:solidFill>
                  <a:srgbClr val="140280"/>
                </a:solidFill>
              </a:rPr>
              <a:t>пример</a:t>
            </a:r>
            <a:r>
              <a:rPr lang="en-US" sz="3200" i="1" dirty="0" smtClean="0">
                <a:solidFill>
                  <a:srgbClr val="140280"/>
                </a:solidFill>
              </a:rPr>
              <a:t> </a:t>
            </a:r>
            <a:r>
              <a:rPr lang="ru-RU" sz="3200" i="1" dirty="0" smtClean="0">
                <a:solidFill>
                  <a:srgbClr val="140280"/>
                </a:solidFill>
              </a:rPr>
              <a:t>1</a:t>
            </a:r>
            <a:r>
              <a:rPr lang="en-US" sz="3200" dirty="0" smtClean="0">
                <a:solidFill>
                  <a:srgbClr val="140280"/>
                </a:solidFill>
              </a:rPr>
              <a:t>) </a:t>
            </a:r>
            <a:endParaRPr lang="ru-RU" sz="3200" dirty="0" smtClean="0">
              <a:solidFill>
                <a:srgbClr val="140280"/>
              </a:solidFill>
            </a:endParaRPr>
          </a:p>
        </p:txBody>
      </p:sp>
      <p:pic>
        <p:nvPicPr>
          <p:cNvPr id="6" name="Рисунок 5" descr="БГМ9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581400"/>
            <a:ext cx="4369122" cy="3124200"/>
          </a:xfrm>
          <a:prstGeom prst="rect">
            <a:avLst/>
          </a:prstGeom>
        </p:spPr>
      </p:pic>
      <p:pic>
        <p:nvPicPr>
          <p:cNvPr id="7" name="Рисунок 6" descr="ИЖ33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371600"/>
            <a:ext cx="4331071" cy="3171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8200" y="1676400"/>
            <a:ext cx="108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4" action="ppaction://hlinkfile"/>
              </a:rPr>
              <a:t>ИЖЗ312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5638800"/>
            <a:ext cx="1161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5" action="ppaction://hlinkfile"/>
              </a:rPr>
              <a:t>БГМ9493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8200" y="2133600"/>
            <a:ext cx="411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140280"/>
                </a:solidFill>
              </a:rPr>
              <a:t>Набор эшелона без ограничения по времени. Нарушений не выявлено.</a:t>
            </a:r>
            <a:endParaRPr lang="ru-RU" i="1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848600" cy="11430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140280"/>
                </a:solidFill>
              </a:rPr>
              <a:t>Примеры БО (</a:t>
            </a:r>
            <a:r>
              <a:rPr lang="ru-RU" sz="3200" i="1" dirty="0" smtClean="0">
                <a:solidFill>
                  <a:srgbClr val="140280"/>
                </a:solidFill>
              </a:rPr>
              <a:t>пример</a:t>
            </a:r>
            <a:r>
              <a:rPr lang="en-US" sz="3200" i="1" dirty="0" smtClean="0">
                <a:solidFill>
                  <a:srgbClr val="140280"/>
                </a:solidFill>
              </a:rPr>
              <a:t> </a:t>
            </a:r>
            <a:r>
              <a:rPr lang="ru-RU" sz="3200" i="1" dirty="0" smtClean="0">
                <a:solidFill>
                  <a:srgbClr val="140280"/>
                </a:solidFill>
              </a:rPr>
              <a:t>2</a:t>
            </a:r>
            <a:r>
              <a:rPr lang="en-US" sz="3200" dirty="0" smtClean="0">
                <a:solidFill>
                  <a:srgbClr val="140280"/>
                </a:solidFill>
              </a:rPr>
              <a:t>) </a:t>
            </a:r>
            <a:endParaRPr lang="ru-RU" sz="3200" dirty="0" smtClean="0">
              <a:solidFill>
                <a:srgbClr val="140280"/>
              </a:solidFill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4572000" y="6477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8" name="Рисунок 7" descr="БАВ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310244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1524000"/>
            <a:ext cx="89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3" action="ppaction://hlinkfile"/>
              </a:rPr>
              <a:t>БАВ10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029200"/>
            <a:ext cx="87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4" action="ppaction://hlinkfile"/>
              </a:rPr>
              <a:t>ГЛП39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5105400"/>
            <a:ext cx="350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140280"/>
                </a:solidFill>
              </a:rPr>
              <a:t>Простая  воздушная обстановка. Временем и рубежом  набора заданного эшелона ЭВС не ограничивался. Нарушений не выявлено.</a:t>
            </a:r>
            <a:endParaRPr lang="ru-RU" i="1" dirty="0">
              <a:solidFill>
                <a:srgbClr val="140280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4003" y="3581400"/>
            <a:ext cx="440999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620000" cy="11430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140280"/>
                </a:solidFill>
              </a:rPr>
              <a:t>Примеры БО (</a:t>
            </a:r>
            <a:r>
              <a:rPr lang="ru-RU" sz="3200" i="1" dirty="0" smtClean="0">
                <a:solidFill>
                  <a:srgbClr val="140280"/>
                </a:solidFill>
              </a:rPr>
              <a:t>пример</a:t>
            </a:r>
            <a:r>
              <a:rPr lang="en-US" sz="3200" i="1" dirty="0" smtClean="0">
                <a:solidFill>
                  <a:srgbClr val="140280"/>
                </a:solidFill>
              </a:rPr>
              <a:t> 3</a:t>
            </a:r>
            <a:r>
              <a:rPr lang="en-US" sz="3200" dirty="0" smtClean="0">
                <a:solidFill>
                  <a:srgbClr val="140280"/>
                </a:solidFill>
              </a:rPr>
              <a:t>) </a:t>
            </a:r>
            <a:endParaRPr lang="ru-RU" sz="3200" dirty="0" smtClean="0">
              <a:solidFill>
                <a:srgbClr val="14028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1"/>
            <a:ext cx="403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114800" y="2133600"/>
            <a:ext cx="105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3" action="ppaction://hlinkfile"/>
              </a:rPr>
              <a:t>ЦАП204</a:t>
            </a:r>
            <a:endParaRPr lang="ru-RU" dirty="0">
              <a:solidFill>
                <a:srgbClr val="14028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505200"/>
            <a:ext cx="4428337" cy="316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5562600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40280"/>
                </a:solidFill>
                <a:hlinkClick r:id="rId5" action="ppaction://hlinkfile"/>
              </a:rPr>
              <a:t>ОРБ9438</a:t>
            </a:r>
            <a:endParaRPr lang="ru-RU" dirty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3179</TotalTime>
  <Words>927</Words>
  <Application>Microsoft Office PowerPoint</Application>
  <PresentationFormat>Экран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 Координационное совещание РМА Европейского региона ИКАО    Большие отклонения </vt:lpstr>
      <vt:lpstr>Большое отклонение по высоте</vt:lpstr>
      <vt:lpstr>Средства объективного контроля БО, общая архитектура </vt:lpstr>
      <vt:lpstr>Результат наблюдения за большими отклонениями </vt:lpstr>
      <vt:lpstr>Атипичное отклонение</vt:lpstr>
      <vt:lpstr>Процедура анализа  (Scrutiny analyzes)  </vt:lpstr>
      <vt:lpstr>Примеры БО (пример 1) </vt:lpstr>
      <vt:lpstr>Примеры БО (пример 2) </vt:lpstr>
      <vt:lpstr>Примеры БО (пример 3) </vt:lpstr>
      <vt:lpstr>Примеры БО   (Пример 4 медленный набор высоты)</vt:lpstr>
      <vt:lpstr>Случаи, по которым были получены формы F5</vt:lpstr>
      <vt:lpstr>БГМ9493 (CRJ-200)</vt:lpstr>
      <vt:lpstr>Частоты отклонений различного типа </vt:lpstr>
      <vt:lpstr>География государств, авиакомпании которых допускали БО  </vt:lpstr>
      <vt:lpstr>Причины непредставления  сообщений о больших отклонениях</vt:lpstr>
      <vt:lpstr>Воздушное судно, не соблюдающее требования RVSM (Doc 9937)</vt:lpstr>
      <vt:lpstr>Слайд 17</vt:lpstr>
      <vt:lpstr>Результаты обработки информации наблюдения РМА Китая </vt:lpstr>
      <vt:lpstr>Направления дальнейших  работ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shcherbakov</dc:creator>
  <cp:lastModifiedBy>sutormina</cp:lastModifiedBy>
  <cp:revision>277</cp:revision>
  <cp:lastPrinted>1601-01-01T00:00:00Z</cp:lastPrinted>
  <dcterms:created xsi:type="dcterms:W3CDTF">1601-01-01T00:00:00Z</dcterms:created>
  <dcterms:modified xsi:type="dcterms:W3CDTF">2013-10-07T11:12:36Z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